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3"/>
    <p:sldId id="258" r:id="rId4"/>
    <p:sldId id="259" r:id="rId5"/>
    <p:sldId id="272" r:id="rId6"/>
    <p:sldId id="260" r:id="rId7"/>
    <p:sldId id="263" r:id="rId8"/>
    <p:sldId id="264" r:id="rId9"/>
    <p:sldId id="261" r:id="rId10"/>
    <p:sldId id="265" r:id="rId11"/>
    <p:sldId id="273" r:id="rId12"/>
    <p:sldId id="274" r:id="rId13"/>
    <p:sldId id="275" r:id="rId14"/>
    <p:sldId id="276" r:id="rId15"/>
    <p:sldId id="278" r:id="rId16"/>
    <p:sldId id="279" r:id="rId17"/>
    <p:sldId id="280" r:id="rId18"/>
    <p:sldId id="281" r:id="rId19"/>
    <p:sldId id="282" r:id="rId20"/>
    <p:sldId id="295" r:id="rId21"/>
    <p:sldId id="294" r:id="rId22"/>
    <p:sldId id="283" r:id="rId23"/>
    <p:sldId id="277" r:id="rId24"/>
    <p:sldId id="285" r:id="rId25"/>
    <p:sldId id="286" r:id="rId26"/>
    <p:sldId id="284" r:id="rId27"/>
    <p:sldId id="289" r:id="rId28"/>
    <p:sldId id="290" r:id="rId29"/>
    <p:sldId id="293" r:id="rId30"/>
    <p:sldId id="292" r:id="rId31"/>
    <p:sldId id="291" r:id="rId32"/>
    <p:sldId id="262" r:id="rId33"/>
    <p:sldId id="270" r:id="rId34"/>
    <p:sldId id="296" r:id="rId35"/>
    <p:sldId id="257" r:id="rId36"/>
  </p:sldIdLst>
  <p:sldSz cx="12192000" cy="6858000"/>
  <p:notesSz cx="6858000" cy="9144000"/>
  <p:embeddedFontLst>
    <p:embeddedFont>
      <p:font typeface="汉仪雅酷黑 65W" panose="020B0604020202020204" charset="-122"/>
      <p:regular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9D3"/>
    <a:srgbClr val="FFFFFF"/>
    <a:srgbClr val="88C3F3"/>
    <a:srgbClr val="4DC0A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475.xml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雅酷黑 65W" panose="020B0604020202020204" charset="-122"/>
              </a:rPr>
            </a:fld>
            <a:endParaRPr lang="zh-CN" altLang="en-US">
              <a:cs typeface="汉仪雅酷黑 65W" panose="020B0604020202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雅酷黑 65W" panose="020B0604020202020204" charset="-122"/>
              </a:rPr>
            </a:fld>
            <a:endParaRPr lang="zh-CN" altLang="en-US">
              <a:cs typeface="汉仪雅酷黑 65W" panose="020B0604020202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雅酷黑 65W" panose="020B0604020202020204" charset="-122"/>
        <a:ea typeface="汉仪雅酷黑 65W" panose="020B0604020202020204" charset="-122"/>
        <a:cs typeface="汉仪雅酷黑 65W" panose="020B0604020202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雅酷黑 65W" panose="020B0604020202020204" charset="-122"/>
        <a:ea typeface="汉仪雅酷黑 65W" panose="020B0604020202020204" charset="-122"/>
        <a:cs typeface="汉仪雅酷黑 65W" panose="020B0604020202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雅酷黑 65W" panose="020B0604020202020204" charset="-122"/>
        <a:ea typeface="汉仪雅酷黑 65W" panose="020B0604020202020204" charset="-122"/>
        <a:cs typeface="汉仪雅酷黑 65W" panose="020B0604020202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雅酷黑 65W" panose="020B0604020202020204" charset="-122"/>
        <a:ea typeface="汉仪雅酷黑 65W" panose="020B0604020202020204" charset="-122"/>
        <a:cs typeface="汉仪雅酷黑 65W" panose="020B0604020202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雅酷黑 65W" panose="020B0604020202020204" charset="-122"/>
        <a:ea typeface="汉仪雅酷黑 65W" panose="020B0604020202020204" charset="-122"/>
        <a:cs typeface="汉仪雅酷黑 65W" panose="020B0604020202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汉仪雅酷黑 65W" panose="020B0604020202020204" charset="-122"/>
          <a:ea typeface="汉仪雅酷黑 65W" panose="020B0604020202020204" charset="-122"/>
          <a:cs typeface="汉仪雅酷黑 65W" panose="020B0604020202020204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雅酷黑 65W" panose="020B0604020202020204" charset="-122"/>
          <a:ea typeface="汉仪雅酷黑 65W" panose="020B0604020202020204" charset="-122"/>
          <a:cs typeface="汉仪雅酷黑 65W" panose="020B0604020202020204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雅酷黑 65W" panose="020B0604020202020204" charset="-122"/>
          <a:ea typeface="汉仪雅酷黑 65W" panose="020B0604020202020204" charset="-122"/>
          <a:cs typeface="汉仪雅酷黑 65W" panose="020B0604020202020204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雅酷黑 65W" panose="020B0604020202020204" charset="-122"/>
          <a:ea typeface="汉仪雅酷黑 65W" panose="020B0604020202020204" charset="-122"/>
          <a:cs typeface="汉仪雅酷黑 65W" panose="020B0604020202020204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雅酷黑 65W" panose="020B0604020202020204" charset="-122"/>
          <a:ea typeface="汉仪雅酷黑 65W" panose="020B0604020202020204" charset="-122"/>
          <a:cs typeface="汉仪雅酷黑 65W" panose="020B0604020202020204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汉仪雅酷黑 65W" panose="020B0604020202020204" charset="-122"/>
          <a:ea typeface="汉仪雅酷黑 65W" panose="020B0604020202020204" charset="-122"/>
          <a:cs typeface="汉仪雅酷黑 65W" panose="020B0604020202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1.xml"/><Relationship Id="rId10" Type="http://schemas.openxmlformats.org/officeDocument/2006/relationships/image" Target="../media/image2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142.xml"/><Relationship Id="rId39" Type="http://schemas.openxmlformats.org/officeDocument/2006/relationships/tags" Target="../tags/tag171.xml"/><Relationship Id="rId38" Type="http://schemas.openxmlformats.org/officeDocument/2006/relationships/tags" Target="../tags/tag170.xml"/><Relationship Id="rId37" Type="http://schemas.openxmlformats.org/officeDocument/2006/relationships/tags" Target="../tags/tag169.xml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image" Target="../media/image13.png"/><Relationship Id="rId33" Type="http://schemas.openxmlformats.org/officeDocument/2006/relationships/tags" Target="../tags/tag168.xml"/><Relationship Id="rId32" Type="http://schemas.openxmlformats.org/officeDocument/2006/relationships/tags" Target="../tags/tag167.xml"/><Relationship Id="rId31" Type="http://schemas.openxmlformats.org/officeDocument/2006/relationships/image" Target="../media/image12.png"/><Relationship Id="rId30" Type="http://schemas.openxmlformats.org/officeDocument/2006/relationships/tags" Target="../tags/tag166.xml"/><Relationship Id="rId3" Type="http://schemas.openxmlformats.org/officeDocument/2006/relationships/tags" Target="../tags/tag141.xml"/><Relationship Id="rId29" Type="http://schemas.openxmlformats.org/officeDocument/2006/relationships/image" Target="../media/image11.png"/><Relationship Id="rId28" Type="http://schemas.openxmlformats.org/officeDocument/2006/relationships/tags" Target="../tags/tag165.xml"/><Relationship Id="rId27" Type="http://schemas.openxmlformats.org/officeDocument/2006/relationships/image" Target="../media/image6.png"/><Relationship Id="rId26" Type="http://schemas.openxmlformats.org/officeDocument/2006/relationships/tags" Target="../tags/tag164.xml"/><Relationship Id="rId25" Type="http://schemas.openxmlformats.org/officeDocument/2006/relationships/tags" Target="../tags/tag163.xml"/><Relationship Id="rId24" Type="http://schemas.openxmlformats.org/officeDocument/2006/relationships/tags" Target="../tags/tag162.xml"/><Relationship Id="rId23" Type="http://schemas.openxmlformats.org/officeDocument/2006/relationships/tags" Target="../tags/tag161.xml"/><Relationship Id="rId22" Type="http://schemas.openxmlformats.org/officeDocument/2006/relationships/tags" Target="../tags/tag160.xml"/><Relationship Id="rId21" Type="http://schemas.openxmlformats.org/officeDocument/2006/relationships/tags" Target="../tags/tag159.xml"/><Relationship Id="rId20" Type="http://schemas.openxmlformats.org/officeDocument/2006/relationships/tags" Target="../tags/tag158.xml"/><Relationship Id="rId2" Type="http://schemas.openxmlformats.org/officeDocument/2006/relationships/tags" Target="../tags/tag140.xml"/><Relationship Id="rId19" Type="http://schemas.openxmlformats.org/officeDocument/2006/relationships/tags" Target="../tags/tag157.xml"/><Relationship Id="rId18" Type="http://schemas.openxmlformats.org/officeDocument/2006/relationships/tags" Target="../tags/tag156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209.xml"/><Relationship Id="rId41" Type="http://schemas.openxmlformats.org/officeDocument/2006/relationships/image" Target="../media/image17.png"/><Relationship Id="rId40" Type="http://schemas.openxmlformats.org/officeDocument/2006/relationships/tags" Target="../tags/tag208.xml"/><Relationship Id="rId4" Type="http://schemas.openxmlformats.org/officeDocument/2006/relationships/tags" Target="../tags/tag174.xml"/><Relationship Id="rId39" Type="http://schemas.openxmlformats.org/officeDocument/2006/relationships/tags" Target="../tags/tag207.xml"/><Relationship Id="rId38" Type="http://schemas.openxmlformats.org/officeDocument/2006/relationships/tags" Target="../tags/tag206.xml"/><Relationship Id="rId37" Type="http://schemas.openxmlformats.org/officeDocument/2006/relationships/tags" Target="../tags/tag205.xml"/><Relationship Id="rId36" Type="http://schemas.openxmlformats.org/officeDocument/2006/relationships/tags" Target="../tags/tag204.xml"/><Relationship Id="rId35" Type="http://schemas.openxmlformats.org/officeDocument/2006/relationships/tags" Target="../tags/tag203.xml"/><Relationship Id="rId34" Type="http://schemas.openxmlformats.org/officeDocument/2006/relationships/tags" Target="../tags/tag202.xml"/><Relationship Id="rId33" Type="http://schemas.openxmlformats.org/officeDocument/2006/relationships/tags" Target="../tags/tag201.xml"/><Relationship Id="rId32" Type="http://schemas.openxmlformats.org/officeDocument/2006/relationships/tags" Target="../tags/tag200.xml"/><Relationship Id="rId31" Type="http://schemas.openxmlformats.org/officeDocument/2006/relationships/tags" Target="../tags/tag199.xml"/><Relationship Id="rId30" Type="http://schemas.openxmlformats.org/officeDocument/2006/relationships/tags" Target="../tags/tag198.xml"/><Relationship Id="rId3" Type="http://schemas.openxmlformats.org/officeDocument/2006/relationships/tags" Target="../tags/tag173.xml"/><Relationship Id="rId29" Type="http://schemas.openxmlformats.org/officeDocument/2006/relationships/tags" Target="../tags/tag197.xml"/><Relationship Id="rId28" Type="http://schemas.openxmlformats.org/officeDocument/2006/relationships/image" Target="../media/image16.png"/><Relationship Id="rId27" Type="http://schemas.openxmlformats.org/officeDocument/2006/relationships/image" Target="../media/image6.png"/><Relationship Id="rId26" Type="http://schemas.openxmlformats.org/officeDocument/2006/relationships/tags" Target="../tags/tag196.xml"/><Relationship Id="rId25" Type="http://schemas.openxmlformats.org/officeDocument/2006/relationships/tags" Target="../tags/tag195.xml"/><Relationship Id="rId24" Type="http://schemas.openxmlformats.org/officeDocument/2006/relationships/tags" Target="../tags/tag194.xml"/><Relationship Id="rId23" Type="http://schemas.openxmlformats.org/officeDocument/2006/relationships/tags" Target="../tags/tag193.xml"/><Relationship Id="rId22" Type="http://schemas.openxmlformats.org/officeDocument/2006/relationships/tags" Target="../tags/tag192.xml"/><Relationship Id="rId21" Type="http://schemas.openxmlformats.org/officeDocument/2006/relationships/tags" Target="../tags/tag191.xml"/><Relationship Id="rId20" Type="http://schemas.openxmlformats.org/officeDocument/2006/relationships/tags" Target="../tags/tag190.xml"/><Relationship Id="rId2" Type="http://schemas.openxmlformats.org/officeDocument/2006/relationships/tags" Target="../tags/tag172.xml"/><Relationship Id="rId19" Type="http://schemas.openxmlformats.org/officeDocument/2006/relationships/tags" Target="../tags/tag189.xml"/><Relationship Id="rId18" Type="http://schemas.openxmlformats.org/officeDocument/2006/relationships/tags" Target="../tags/tag188.xml"/><Relationship Id="rId17" Type="http://schemas.openxmlformats.org/officeDocument/2006/relationships/tags" Target="../tags/tag187.xml"/><Relationship Id="rId16" Type="http://schemas.openxmlformats.org/officeDocument/2006/relationships/tags" Target="../tags/tag186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238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image" Target="../media/image20.png"/><Relationship Id="rId3" Type="http://schemas.openxmlformats.org/officeDocument/2006/relationships/tags" Target="../tags/tag211.xml"/><Relationship Id="rId29" Type="http://schemas.openxmlformats.org/officeDocument/2006/relationships/image" Target="../media/image19.png"/><Relationship Id="rId28" Type="http://schemas.openxmlformats.org/officeDocument/2006/relationships/image" Target="../media/image18.png"/><Relationship Id="rId27" Type="http://schemas.openxmlformats.org/officeDocument/2006/relationships/image" Target="../media/image6.png"/><Relationship Id="rId26" Type="http://schemas.openxmlformats.org/officeDocument/2006/relationships/tags" Target="../tags/tag234.xml"/><Relationship Id="rId25" Type="http://schemas.openxmlformats.org/officeDocument/2006/relationships/tags" Target="../tags/tag233.xml"/><Relationship Id="rId24" Type="http://schemas.openxmlformats.org/officeDocument/2006/relationships/tags" Target="../tags/tag232.xml"/><Relationship Id="rId23" Type="http://schemas.openxmlformats.org/officeDocument/2006/relationships/tags" Target="../tags/tag231.xml"/><Relationship Id="rId22" Type="http://schemas.openxmlformats.org/officeDocument/2006/relationships/tags" Target="../tags/tag230.xml"/><Relationship Id="rId21" Type="http://schemas.openxmlformats.org/officeDocument/2006/relationships/tags" Target="../tags/tag229.xml"/><Relationship Id="rId20" Type="http://schemas.openxmlformats.org/officeDocument/2006/relationships/tags" Target="../tags/tag228.xml"/><Relationship Id="rId2" Type="http://schemas.openxmlformats.org/officeDocument/2006/relationships/tags" Target="../tags/tag210.xml"/><Relationship Id="rId19" Type="http://schemas.openxmlformats.org/officeDocument/2006/relationships/tags" Target="../tags/tag227.xml"/><Relationship Id="rId18" Type="http://schemas.openxmlformats.org/officeDocument/2006/relationships/tags" Target="../tags/tag226.xml"/><Relationship Id="rId17" Type="http://schemas.openxmlformats.org/officeDocument/2006/relationships/tags" Target="../tags/tag225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273.xml"/><Relationship Id="rId37" Type="http://schemas.openxmlformats.org/officeDocument/2006/relationships/tags" Target="../tags/tag272.xml"/><Relationship Id="rId36" Type="http://schemas.openxmlformats.org/officeDocument/2006/relationships/tags" Target="../tags/tag271.xml"/><Relationship Id="rId35" Type="http://schemas.openxmlformats.org/officeDocument/2006/relationships/tags" Target="../tags/tag270.xml"/><Relationship Id="rId34" Type="http://schemas.openxmlformats.org/officeDocument/2006/relationships/tags" Target="../tags/tag269.xml"/><Relationship Id="rId33" Type="http://schemas.openxmlformats.org/officeDocument/2006/relationships/tags" Target="../tags/tag268.xml"/><Relationship Id="rId32" Type="http://schemas.openxmlformats.org/officeDocument/2006/relationships/tags" Target="../tags/tag267.xml"/><Relationship Id="rId31" Type="http://schemas.openxmlformats.org/officeDocument/2006/relationships/tags" Target="../tags/tag266.xml"/><Relationship Id="rId30" Type="http://schemas.openxmlformats.org/officeDocument/2006/relationships/tags" Target="../tags/tag265.xml"/><Relationship Id="rId3" Type="http://schemas.openxmlformats.org/officeDocument/2006/relationships/tags" Target="../tags/tag240.xml"/><Relationship Id="rId29" Type="http://schemas.openxmlformats.org/officeDocument/2006/relationships/tags" Target="../tags/tag264.xml"/><Relationship Id="rId28" Type="http://schemas.openxmlformats.org/officeDocument/2006/relationships/image" Target="../media/image21.png"/><Relationship Id="rId27" Type="http://schemas.openxmlformats.org/officeDocument/2006/relationships/image" Target="../media/image6.png"/><Relationship Id="rId26" Type="http://schemas.openxmlformats.org/officeDocument/2006/relationships/tags" Target="../tags/tag263.xml"/><Relationship Id="rId25" Type="http://schemas.openxmlformats.org/officeDocument/2006/relationships/tags" Target="../tags/tag262.xml"/><Relationship Id="rId24" Type="http://schemas.openxmlformats.org/officeDocument/2006/relationships/tags" Target="../tags/tag261.xml"/><Relationship Id="rId23" Type="http://schemas.openxmlformats.org/officeDocument/2006/relationships/tags" Target="../tags/tag260.xml"/><Relationship Id="rId22" Type="http://schemas.openxmlformats.org/officeDocument/2006/relationships/tags" Target="../tags/tag259.xml"/><Relationship Id="rId21" Type="http://schemas.openxmlformats.org/officeDocument/2006/relationships/tags" Target="../tags/tag258.xml"/><Relationship Id="rId20" Type="http://schemas.openxmlformats.org/officeDocument/2006/relationships/tags" Target="../tags/tag257.xml"/><Relationship Id="rId2" Type="http://schemas.openxmlformats.org/officeDocument/2006/relationships/tags" Target="../tags/tag239.xml"/><Relationship Id="rId19" Type="http://schemas.openxmlformats.org/officeDocument/2006/relationships/tags" Target="../tags/tag256.xml"/><Relationship Id="rId18" Type="http://schemas.openxmlformats.org/officeDocument/2006/relationships/tags" Target="../tags/tag255.xml"/><Relationship Id="rId17" Type="http://schemas.openxmlformats.org/officeDocument/2006/relationships/tags" Target="../tags/tag254.xml"/><Relationship Id="rId16" Type="http://schemas.openxmlformats.org/officeDocument/2006/relationships/tags" Target="../tags/tag253.xml"/><Relationship Id="rId15" Type="http://schemas.openxmlformats.org/officeDocument/2006/relationships/tags" Target="../tags/tag252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76.xml"/><Relationship Id="rId6" Type="http://schemas.openxmlformats.org/officeDocument/2006/relationships/image" Target="../media/image23.png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79.xml"/><Relationship Id="rId6" Type="http://schemas.openxmlformats.org/officeDocument/2006/relationships/image" Target="../media/image24.jpeg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2.xml"/><Relationship Id="rId6" Type="http://schemas.openxmlformats.org/officeDocument/2006/relationships/image" Target="../media/image25.png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5.xml"/><Relationship Id="rId6" Type="http://schemas.openxmlformats.org/officeDocument/2006/relationships/image" Target="../media/image26.jpeg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image" Target="../media/image27.png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image" Target="../media/image6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9" Type="http://schemas.openxmlformats.org/officeDocument/2006/relationships/tags" Target="../tags/tag89.xml"/><Relationship Id="rId18" Type="http://schemas.openxmlformats.org/officeDocument/2006/relationships/tags" Target="../tags/tag88.xml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02.xml"/><Relationship Id="rId6" Type="http://schemas.openxmlformats.org/officeDocument/2006/relationships/image" Target="../media/image30.png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05.xml"/><Relationship Id="rId6" Type="http://schemas.openxmlformats.org/officeDocument/2006/relationships/image" Target="../media/image32.png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337.xml"/><Relationship Id="rId34" Type="http://schemas.openxmlformats.org/officeDocument/2006/relationships/tags" Target="../tags/tag336.xml"/><Relationship Id="rId33" Type="http://schemas.openxmlformats.org/officeDocument/2006/relationships/tags" Target="../tags/tag335.xml"/><Relationship Id="rId32" Type="http://schemas.openxmlformats.org/officeDocument/2006/relationships/tags" Target="../tags/tag334.xml"/><Relationship Id="rId31" Type="http://schemas.openxmlformats.org/officeDocument/2006/relationships/image" Target="../media/image33.png"/><Relationship Id="rId30" Type="http://schemas.openxmlformats.org/officeDocument/2006/relationships/tags" Target="../tags/tag333.xml"/><Relationship Id="rId3" Type="http://schemas.openxmlformats.org/officeDocument/2006/relationships/tags" Target="../tags/tag307.xml"/><Relationship Id="rId29" Type="http://schemas.openxmlformats.org/officeDocument/2006/relationships/tags" Target="../tags/tag332.xml"/><Relationship Id="rId28" Type="http://schemas.openxmlformats.org/officeDocument/2006/relationships/tags" Target="../tags/tag331.xml"/><Relationship Id="rId27" Type="http://schemas.openxmlformats.org/officeDocument/2006/relationships/image" Target="../media/image6.png"/><Relationship Id="rId26" Type="http://schemas.openxmlformats.org/officeDocument/2006/relationships/tags" Target="../tags/tag330.xml"/><Relationship Id="rId25" Type="http://schemas.openxmlformats.org/officeDocument/2006/relationships/tags" Target="../tags/tag329.xml"/><Relationship Id="rId24" Type="http://schemas.openxmlformats.org/officeDocument/2006/relationships/tags" Target="../tags/tag328.xml"/><Relationship Id="rId23" Type="http://schemas.openxmlformats.org/officeDocument/2006/relationships/tags" Target="../tags/tag327.xml"/><Relationship Id="rId22" Type="http://schemas.openxmlformats.org/officeDocument/2006/relationships/tags" Target="../tags/tag326.xml"/><Relationship Id="rId21" Type="http://schemas.openxmlformats.org/officeDocument/2006/relationships/tags" Target="../tags/tag325.xml"/><Relationship Id="rId20" Type="http://schemas.openxmlformats.org/officeDocument/2006/relationships/tags" Target="../tags/tag324.xml"/><Relationship Id="rId2" Type="http://schemas.openxmlformats.org/officeDocument/2006/relationships/tags" Target="../tags/tag306.xml"/><Relationship Id="rId19" Type="http://schemas.openxmlformats.org/officeDocument/2006/relationships/tags" Target="../tags/tag323.xml"/><Relationship Id="rId18" Type="http://schemas.openxmlformats.org/officeDocument/2006/relationships/tags" Target="../tags/tag322.xml"/><Relationship Id="rId17" Type="http://schemas.openxmlformats.org/officeDocument/2006/relationships/tags" Target="../tags/tag321.xml"/><Relationship Id="rId16" Type="http://schemas.openxmlformats.org/officeDocument/2006/relationships/tags" Target="../tags/tag320.xml"/><Relationship Id="rId15" Type="http://schemas.openxmlformats.org/officeDocument/2006/relationships/tags" Target="../tags/tag319.xml"/><Relationship Id="rId14" Type="http://schemas.openxmlformats.org/officeDocument/2006/relationships/tags" Target="../tags/tag318.xml"/><Relationship Id="rId13" Type="http://schemas.openxmlformats.org/officeDocument/2006/relationships/tags" Target="../tags/tag317.xml"/><Relationship Id="rId12" Type="http://schemas.openxmlformats.org/officeDocument/2006/relationships/tags" Target="../tags/tag316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365.xml"/><Relationship Id="rId31" Type="http://schemas.openxmlformats.org/officeDocument/2006/relationships/image" Target="../media/image35.png"/><Relationship Id="rId30" Type="http://schemas.openxmlformats.org/officeDocument/2006/relationships/tags" Target="../tags/tag364.xml"/><Relationship Id="rId3" Type="http://schemas.openxmlformats.org/officeDocument/2006/relationships/tags" Target="../tags/tag339.xml"/><Relationship Id="rId29" Type="http://schemas.openxmlformats.org/officeDocument/2006/relationships/image" Target="../media/image34.png"/><Relationship Id="rId28" Type="http://schemas.openxmlformats.org/officeDocument/2006/relationships/tags" Target="../tags/tag363.xml"/><Relationship Id="rId27" Type="http://schemas.openxmlformats.org/officeDocument/2006/relationships/image" Target="../media/image6.png"/><Relationship Id="rId26" Type="http://schemas.openxmlformats.org/officeDocument/2006/relationships/tags" Target="../tags/tag362.xml"/><Relationship Id="rId25" Type="http://schemas.openxmlformats.org/officeDocument/2006/relationships/tags" Target="../tags/tag361.xml"/><Relationship Id="rId24" Type="http://schemas.openxmlformats.org/officeDocument/2006/relationships/tags" Target="../tags/tag360.xml"/><Relationship Id="rId23" Type="http://schemas.openxmlformats.org/officeDocument/2006/relationships/tags" Target="../tags/tag359.xml"/><Relationship Id="rId22" Type="http://schemas.openxmlformats.org/officeDocument/2006/relationships/tags" Target="../tags/tag358.xml"/><Relationship Id="rId21" Type="http://schemas.openxmlformats.org/officeDocument/2006/relationships/tags" Target="../tags/tag357.xml"/><Relationship Id="rId20" Type="http://schemas.openxmlformats.org/officeDocument/2006/relationships/tags" Target="../tags/tag356.xml"/><Relationship Id="rId2" Type="http://schemas.openxmlformats.org/officeDocument/2006/relationships/tags" Target="../tags/tag338.xml"/><Relationship Id="rId19" Type="http://schemas.openxmlformats.org/officeDocument/2006/relationships/tags" Target="../tags/tag355.xml"/><Relationship Id="rId18" Type="http://schemas.openxmlformats.org/officeDocument/2006/relationships/tags" Target="../tags/tag354.xml"/><Relationship Id="rId17" Type="http://schemas.openxmlformats.org/officeDocument/2006/relationships/tags" Target="../tags/tag353.xml"/><Relationship Id="rId16" Type="http://schemas.openxmlformats.org/officeDocument/2006/relationships/tags" Target="../tags/tag352.xml"/><Relationship Id="rId15" Type="http://schemas.openxmlformats.org/officeDocument/2006/relationships/tags" Target="../tags/tag351.xml"/><Relationship Id="rId14" Type="http://schemas.openxmlformats.org/officeDocument/2006/relationships/tags" Target="../tags/tag350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tags" Target="../tags/tag346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393.xml"/><Relationship Id="rId31" Type="http://schemas.openxmlformats.org/officeDocument/2006/relationships/image" Target="../media/image37.png"/><Relationship Id="rId30" Type="http://schemas.openxmlformats.org/officeDocument/2006/relationships/image" Target="../media/image36.png"/><Relationship Id="rId3" Type="http://schemas.openxmlformats.org/officeDocument/2006/relationships/tags" Target="../tags/tag367.xml"/><Relationship Id="rId29" Type="http://schemas.openxmlformats.org/officeDocument/2006/relationships/tags" Target="../tags/tag392.xml"/><Relationship Id="rId28" Type="http://schemas.openxmlformats.org/officeDocument/2006/relationships/tags" Target="../tags/tag391.xml"/><Relationship Id="rId27" Type="http://schemas.openxmlformats.org/officeDocument/2006/relationships/image" Target="../media/image6.png"/><Relationship Id="rId26" Type="http://schemas.openxmlformats.org/officeDocument/2006/relationships/tags" Target="../tags/tag390.xml"/><Relationship Id="rId25" Type="http://schemas.openxmlformats.org/officeDocument/2006/relationships/tags" Target="../tags/tag389.xml"/><Relationship Id="rId24" Type="http://schemas.openxmlformats.org/officeDocument/2006/relationships/tags" Target="../tags/tag388.xml"/><Relationship Id="rId23" Type="http://schemas.openxmlformats.org/officeDocument/2006/relationships/tags" Target="../tags/tag387.xml"/><Relationship Id="rId22" Type="http://schemas.openxmlformats.org/officeDocument/2006/relationships/tags" Target="../tags/tag386.xml"/><Relationship Id="rId21" Type="http://schemas.openxmlformats.org/officeDocument/2006/relationships/tags" Target="../tags/tag385.xml"/><Relationship Id="rId20" Type="http://schemas.openxmlformats.org/officeDocument/2006/relationships/tags" Target="../tags/tag384.xml"/><Relationship Id="rId2" Type="http://schemas.openxmlformats.org/officeDocument/2006/relationships/tags" Target="../tags/tag366.xml"/><Relationship Id="rId19" Type="http://schemas.openxmlformats.org/officeDocument/2006/relationships/tags" Target="../tags/tag383.xml"/><Relationship Id="rId18" Type="http://schemas.openxmlformats.org/officeDocument/2006/relationships/tags" Target="../tags/tag382.xml"/><Relationship Id="rId17" Type="http://schemas.openxmlformats.org/officeDocument/2006/relationships/tags" Target="../tags/tag381.xml"/><Relationship Id="rId16" Type="http://schemas.openxmlformats.org/officeDocument/2006/relationships/tags" Target="../tags/tag380.xml"/><Relationship Id="rId15" Type="http://schemas.openxmlformats.org/officeDocument/2006/relationships/tags" Target="../tags/tag379.xml"/><Relationship Id="rId14" Type="http://schemas.openxmlformats.org/officeDocument/2006/relationships/tags" Target="../tags/tag378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428.xml"/><Relationship Id="rId37" Type="http://schemas.openxmlformats.org/officeDocument/2006/relationships/tags" Target="../tags/tag427.xml"/><Relationship Id="rId36" Type="http://schemas.openxmlformats.org/officeDocument/2006/relationships/tags" Target="../tags/tag426.xml"/><Relationship Id="rId35" Type="http://schemas.openxmlformats.org/officeDocument/2006/relationships/tags" Target="../tags/tag425.xml"/><Relationship Id="rId34" Type="http://schemas.openxmlformats.org/officeDocument/2006/relationships/tags" Target="../tags/tag424.xml"/><Relationship Id="rId33" Type="http://schemas.openxmlformats.org/officeDocument/2006/relationships/tags" Target="../tags/tag423.xml"/><Relationship Id="rId32" Type="http://schemas.openxmlformats.org/officeDocument/2006/relationships/tags" Target="../tags/tag422.xml"/><Relationship Id="rId31" Type="http://schemas.openxmlformats.org/officeDocument/2006/relationships/image" Target="../media/image38.png"/><Relationship Id="rId30" Type="http://schemas.openxmlformats.org/officeDocument/2006/relationships/tags" Target="../tags/tag421.xml"/><Relationship Id="rId3" Type="http://schemas.openxmlformats.org/officeDocument/2006/relationships/tags" Target="../tags/tag395.xml"/><Relationship Id="rId29" Type="http://schemas.openxmlformats.org/officeDocument/2006/relationships/tags" Target="../tags/tag420.xml"/><Relationship Id="rId28" Type="http://schemas.openxmlformats.org/officeDocument/2006/relationships/tags" Target="../tags/tag419.xml"/><Relationship Id="rId27" Type="http://schemas.openxmlformats.org/officeDocument/2006/relationships/image" Target="../media/image6.png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35.xml"/><Relationship Id="rId6" Type="http://schemas.openxmlformats.org/officeDocument/2006/relationships/image" Target="../media/image41.png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7.xml"/><Relationship Id="rId4" Type="http://schemas.openxmlformats.org/officeDocument/2006/relationships/image" Target="../media/image42.png"/><Relationship Id="rId3" Type="http://schemas.openxmlformats.org/officeDocument/2006/relationships/tags" Target="../tags/tag436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9.xml"/><Relationship Id="rId4" Type="http://schemas.openxmlformats.org/officeDocument/2006/relationships/image" Target="../media/image43.png"/><Relationship Id="rId3" Type="http://schemas.openxmlformats.org/officeDocument/2006/relationships/tags" Target="../tags/tag438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1.xml"/><Relationship Id="rId4" Type="http://schemas.openxmlformats.org/officeDocument/2006/relationships/image" Target="../media/image44.png"/><Relationship Id="rId3" Type="http://schemas.openxmlformats.org/officeDocument/2006/relationships/tags" Target="../tags/tag440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2.xml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450.xml"/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464.xml"/><Relationship Id="rId23" Type="http://schemas.openxmlformats.org/officeDocument/2006/relationships/image" Target="../media/image6.png"/><Relationship Id="rId22" Type="http://schemas.openxmlformats.org/officeDocument/2006/relationships/tags" Target="../tags/tag463.xml"/><Relationship Id="rId21" Type="http://schemas.openxmlformats.org/officeDocument/2006/relationships/tags" Target="../tags/tag462.xml"/><Relationship Id="rId20" Type="http://schemas.openxmlformats.org/officeDocument/2006/relationships/tags" Target="../tags/tag461.xml"/><Relationship Id="rId2" Type="http://schemas.openxmlformats.org/officeDocument/2006/relationships/tags" Target="../tags/tag443.xml"/><Relationship Id="rId19" Type="http://schemas.openxmlformats.org/officeDocument/2006/relationships/tags" Target="../tags/tag460.xml"/><Relationship Id="rId18" Type="http://schemas.openxmlformats.org/officeDocument/2006/relationships/tags" Target="../tags/tag459.xml"/><Relationship Id="rId17" Type="http://schemas.openxmlformats.org/officeDocument/2006/relationships/tags" Target="../tags/tag458.xml"/><Relationship Id="rId16" Type="http://schemas.openxmlformats.org/officeDocument/2006/relationships/tags" Target="../tags/tag457.xml"/><Relationship Id="rId15" Type="http://schemas.openxmlformats.org/officeDocument/2006/relationships/tags" Target="../tags/tag456.xml"/><Relationship Id="rId14" Type="http://schemas.openxmlformats.org/officeDocument/2006/relationships/tags" Target="../tags/tag455.xml"/><Relationship Id="rId13" Type="http://schemas.openxmlformats.org/officeDocument/2006/relationships/tags" Target="../tags/tag454.xml"/><Relationship Id="rId12" Type="http://schemas.openxmlformats.org/officeDocument/2006/relationships/tags" Target="../tags/tag453.xml"/><Relationship Id="rId11" Type="http://schemas.openxmlformats.org/officeDocument/2006/relationships/tags" Target="../tags/tag452.xml"/><Relationship Id="rId10" Type="http://schemas.openxmlformats.org/officeDocument/2006/relationships/tags" Target="../tags/tag451.xml"/><Relationship Id="rId1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5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image" Target="../media/image48.jpe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474.xml"/><Relationship Id="rId10" Type="http://schemas.openxmlformats.org/officeDocument/2006/relationships/image" Target="../media/image2.png"/><Relationship Id="rId1" Type="http://schemas.openxmlformats.org/officeDocument/2006/relationships/tags" Target="../tags/tag46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03.xml"/><Relationship Id="rId16" Type="http://schemas.openxmlformats.org/officeDocument/2006/relationships/image" Target="../media/image7.png"/><Relationship Id="rId15" Type="http://schemas.openxmlformats.org/officeDocument/2006/relationships/image" Target="../media/image6.png"/><Relationship Id="rId14" Type="http://schemas.openxmlformats.org/officeDocument/2006/relationships/image" Target="../media/image5.jpeg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4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139.xml"/><Relationship Id="rId34" Type="http://schemas.openxmlformats.org/officeDocument/2006/relationships/image" Target="../media/image10.png"/><Relationship Id="rId33" Type="http://schemas.openxmlformats.org/officeDocument/2006/relationships/image" Target="../media/image6.png"/><Relationship Id="rId32" Type="http://schemas.openxmlformats.org/officeDocument/2006/relationships/tags" Target="../tags/tag138.xml"/><Relationship Id="rId31" Type="http://schemas.openxmlformats.org/officeDocument/2006/relationships/tags" Target="../tags/tag137.xml"/><Relationship Id="rId30" Type="http://schemas.openxmlformats.org/officeDocument/2006/relationships/tags" Target="../tags/tag136.xml"/><Relationship Id="rId3" Type="http://schemas.openxmlformats.org/officeDocument/2006/relationships/tags" Target="../tags/tag109.xml"/><Relationship Id="rId29" Type="http://schemas.openxmlformats.org/officeDocument/2006/relationships/tags" Target="../tags/tag135.xml"/><Relationship Id="rId28" Type="http://schemas.openxmlformats.org/officeDocument/2006/relationships/tags" Target="../tags/tag134.xml"/><Relationship Id="rId27" Type="http://schemas.openxmlformats.org/officeDocument/2006/relationships/tags" Target="../tags/tag133.xml"/><Relationship Id="rId26" Type="http://schemas.openxmlformats.org/officeDocument/2006/relationships/tags" Target="../tags/tag132.xml"/><Relationship Id="rId25" Type="http://schemas.openxmlformats.org/officeDocument/2006/relationships/tags" Target="../tags/tag131.xml"/><Relationship Id="rId24" Type="http://schemas.openxmlformats.org/officeDocument/2006/relationships/tags" Target="../tags/tag130.xml"/><Relationship Id="rId23" Type="http://schemas.openxmlformats.org/officeDocument/2006/relationships/tags" Target="../tags/tag129.xml"/><Relationship Id="rId22" Type="http://schemas.openxmlformats.org/officeDocument/2006/relationships/tags" Target="../tags/tag128.xml"/><Relationship Id="rId21" Type="http://schemas.openxmlformats.org/officeDocument/2006/relationships/tags" Target="../tags/tag127.xml"/><Relationship Id="rId20" Type="http://schemas.openxmlformats.org/officeDocument/2006/relationships/tags" Target="../tags/tag126.xml"/><Relationship Id="rId2" Type="http://schemas.openxmlformats.org/officeDocument/2006/relationships/tags" Target="../tags/tag108.xml"/><Relationship Id="rId19" Type="http://schemas.openxmlformats.org/officeDocument/2006/relationships/tags" Target="../tags/tag12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>
            <p:custDataLst>
              <p:tags r:id="rId1"/>
            </p:custDataLst>
          </p:nvPr>
        </p:nvSpPr>
        <p:spPr>
          <a:xfrm>
            <a:off x="1868805" y="3954145"/>
            <a:ext cx="84537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智能医学图像处理系统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 flipH="1">
            <a:off x="2545080" y="4957445"/>
            <a:ext cx="70688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Arial" panose="020B0604020202020204" pitchFamily="34" charset="0"/>
              </a:rPr>
              <a:t>Intelligent   Medical   Image   Processing   System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Arial" panose="020B0604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0"/>
            <a:ext cx="12191365" cy="3804920"/>
            <a:chOff x="161" y="284"/>
            <a:chExt cx="18929" cy="5992"/>
          </a:xfrm>
        </p:grpSpPr>
        <p:pic>
          <p:nvPicPr>
            <p:cNvPr id="34" name="图片 33" descr="3d-medical-background-with-male-figure-with-brain-and-dna-strands"/>
            <p:cNvPicPr>
              <a:picLocks noChangeAspect="1"/>
            </p:cNvPicPr>
            <p:nvPr/>
          </p:nvPicPr>
          <p:blipFill>
            <a:blip r:embed="rId2"/>
            <a:srcRect l="-66" t="8278" r="176" b="39843"/>
            <a:stretch>
              <a:fillRect/>
            </a:stretch>
          </p:blipFill>
          <p:spPr>
            <a:xfrm>
              <a:off x="161" y="284"/>
              <a:ext cx="18929" cy="5603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 rot="16200000">
              <a:off x="9432" y="-3382"/>
              <a:ext cx="389" cy="189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3"/>
            </p:custDataLst>
          </p:nvPr>
        </p:nvGrpSpPr>
        <p:grpSpPr>
          <a:xfrm>
            <a:off x="2771775" y="5500905"/>
            <a:ext cx="6567805" cy="844650"/>
            <a:chOff x="2285" y="6645"/>
            <a:chExt cx="7507" cy="757"/>
          </a:xfrm>
        </p:grpSpPr>
        <p:sp>
          <p:nvSpPr>
            <p:cNvPr id="39" name="剪去对角的矩形 38"/>
            <p:cNvSpPr/>
            <p:nvPr>
              <p:custDataLst>
                <p:tags r:id="rId4"/>
              </p:custDataLst>
            </p:nvPr>
          </p:nvSpPr>
          <p:spPr>
            <a:xfrm>
              <a:off x="2371" y="6698"/>
              <a:ext cx="3059" cy="704"/>
            </a:xfrm>
            <a:prstGeom prst="snip2Diag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0" name="剪去对角的矩形 39"/>
            <p:cNvSpPr/>
            <p:nvPr>
              <p:custDataLst>
                <p:tags r:id="rId5"/>
              </p:custDataLst>
            </p:nvPr>
          </p:nvSpPr>
          <p:spPr>
            <a:xfrm>
              <a:off x="2420" y="6645"/>
              <a:ext cx="3059" cy="724"/>
            </a:xfrm>
            <a:prstGeom prst="snip2Diag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6"/>
              </p:custDataLst>
            </p:nvPr>
          </p:nvSpPr>
          <p:spPr>
            <a:xfrm>
              <a:off x="2285" y="6745"/>
              <a:ext cx="3025" cy="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团队成员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：朱磊、周薇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指导老师：陈娟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  	   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2" name="剪去对角的矩形 41"/>
            <p:cNvSpPr/>
            <p:nvPr>
              <p:custDataLst>
                <p:tags r:id="rId7"/>
              </p:custDataLst>
            </p:nvPr>
          </p:nvSpPr>
          <p:spPr>
            <a:xfrm>
              <a:off x="6725" y="6698"/>
              <a:ext cx="3032" cy="704"/>
            </a:xfrm>
            <a:prstGeom prst="snip2Diag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3" name="剪去对角的矩形 42"/>
            <p:cNvSpPr/>
            <p:nvPr>
              <p:custDataLst>
                <p:tags r:id="rId8"/>
              </p:custDataLst>
            </p:nvPr>
          </p:nvSpPr>
          <p:spPr>
            <a:xfrm>
              <a:off x="6760" y="6645"/>
              <a:ext cx="3031" cy="726"/>
            </a:xfrm>
            <a:prstGeom prst="snip2Diag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  <a:alpha val="24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9"/>
              </p:custDataLst>
            </p:nvPr>
          </p:nvSpPr>
          <p:spPr>
            <a:xfrm>
              <a:off x="6725" y="6745"/>
              <a:ext cx="3067" cy="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2022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级计算机科学与技术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时间：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2025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年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7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月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1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日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21" name="图片 20" descr="校徽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" y="3175"/>
            <a:ext cx="2096770" cy="742950"/>
          </a:xfrm>
          <a:prstGeom prst="rect">
            <a:avLst/>
          </a:prstGeom>
          <a:noFill/>
        </p:spPr>
      </p:pic>
    </p:spTree>
    <p:custDataLst>
      <p:tags r:id="rId1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01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数据获取与预处理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grpSp>
        <p:nvGrpSpPr>
          <p:cNvPr id="44" name="组合 43"/>
          <p:cNvGrpSpPr/>
          <p:nvPr>
            <p:custDataLst>
              <p:tags r:id="rId2"/>
            </p:custDataLst>
          </p:nvPr>
        </p:nvGrpSpPr>
        <p:grpSpPr>
          <a:xfrm>
            <a:off x="6878317" y="450836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5" name="AutoShape 115"/>
            <p:cNvSpPr/>
            <p:nvPr>
              <p:custDataLst>
                <p:tags r:id="rId3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6" name="AutoShape 116"/>
            <p:cNvSpPr/>
            <p:nvPr>
              <p:custDataLst>
                <p:tags r:id="rId4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5032906" y="268653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8" name="AutoShape 123"/>
            <p:cNvSpPr/>
            <p:nvPr>
              <p:custDataLst>
                <p:tags r:id="rId6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4"/>
            <p:cNvSpPr/>
            <p:nvPr>
              <p:custDataLst>
                <p:tags r:id="rId7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0" name="AutoShape 125"/>
            <p:cNvSpPr/>
            <p:nvPr>
              <p:custDataLst>
                <p:tags r:id="rId8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9"/>
            </p:custDataLst>
          </p:nvPr>
        </p:nvGrpSpPr>
        <p:grpSpPr>
          <a:xfrm>
            <a:off x="6832326" y="2686531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52" name="AutoShape 84"/>
            <p:cNvSpPr/>
            <p:nvPr>
              <p:custDataLst>
                <p:tags r:id="rId10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85"/>
            <p:cNvSpPr/>
            <p:nvPr>
              <p:custDataLst>
                <p:tags r:id="rId11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86"/>
            <p:cNvSpPr/>
            <p:nvPr>
              <p:custDataLst>
                <p:tags r:id="rId12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5" name="AutoShape 87"/>
            <p:cNvSpPr/>
            <p:nvPr>
              <p:custDataLst>
                <p:tags r:id="rId13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6" name="AutoShape 88"/>
            <p:cNvSpPr/>
            <p:nvPr>
              <p:custDataLst>
                <p:tags r:id="rId14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7" name="AutoShape 89"/>
            <p:cNvSpPr/>
            <p:nvPr>
              <p:custDataLst>
                <p:tags r:id="rId15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8" name="AutoShape 90"/>
            <p:cNvSpPr/>
            <p:nvPr>
              <p:custDataLst>
                <p:tags r:id="rId16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9" name="AutoShape 91"/>
            <p:cNvSpPr/>
            <p:nvPr>
              <p:custDataLst>
                <p:tags r:id="rId17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0" name="AutoShape 92"/>
            <p:cNvSpPr/>
            <p:nvPr>
              <p:custDataLst>
                <p:tags r:id="rId18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1" name="AutoShape 93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2" name="AutoShape 94"/>
            <p:cNvSpPr/>
            <p:nvPr>
              <p:custDataLst>
                <p:tags r:id="rId20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3" name="AutoShape 95"/>
            <p:cNvSpPr/>
            <p:nvPr>
              <p:custDataLst>
                <p:tags r:id="rId21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4" name="AutoShape 96"/>
            <p:cNvSpPr/>
            <p:nvPr>
              <p:custDataLst>
                <p:tags r:id="rId22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3"/>
            </p:custDataLst>
          </p:nvPr>
        </p:nvGrpSpPr>
        <p:grpSpPr>
          <a:xfrm>
            <a:off x="5032593" y="453745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66" name="AutoShape 120"/>
            <p:cNvSpPr/>
            <p:nvPr>
              <p:custDataLst>
                <p:tags r:id="rId24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7" name="AutoShape 121"/>
            <p:cNvSpPr/>
            <p:nvPr>
              <p:custDataLst>
                <p:tags r:id="rId25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8" name="AutoShape 122"/>
            <p:cNvSpPr/>
            <p:nvPr>
              <p:custDataLst>
                <p:tags r:id="rId26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14" name="图片 13" descr="3b0284d31f48a1f6322c984bbca451f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15" name="图片 4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553720" y="2165985"/>
            <a:ext cx="3905250" cy="223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4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53720" y="4508500"/>
            <a:ext cx="3898265" cy="22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>
            <p:custDataLst>
              <p:tags r:id="rId32"/>
            </p:custDataLst>
          </p:nvPr>
        </p:nvSpPr>
        <p:spPr>
          <a:xfrm>
            <a:off x="553720" y="1447800"/>
            <a:ext cx="164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数据集获取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3"/>
            </p:custDataLst>
          </p:nvPr>
        </p:nvSpPr>
        <p:spPr>
          <a:xfrm>
            <a:off x="5973445" y="1424940"/>
            <a:ext cx="164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数据预处理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8" name="图片 5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973445" y="2335848"/>
            <a:ext cx="2863850" cy="206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961120" y="2312035"/>
            <a:ext cx="2910205" cy="2196465"/>
          </a:xfrm>
          <a:prstGeom prst="rect">
            <a:avLst/>
          </a:prstGeom>
        </p:spPr>
      </p:pic>
      <p:pic>
        <p:nvPicPr>
          <p:cNvPr id="10" name="图片 5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093460" y="4878705"/>
            <a:ext cx="5633085" cy="12007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>
            <p:custDataLst>
              <p:tags r:id="rId37"/>
            </p:custDataLst>
          </p:nvPr>
        </p:nvSpPr>
        <p:spPr>
          <a:xfrm flipH="1">
            <a:off x="6649085" y="1795780"/>
            <a:ext cx="5139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数据格式转换、数据整理与配对、生成训练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/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测试列表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8"/>
            </p:custDataLst>
          </p:nvPr>
        </p:nvSpPr>
        <p:spPr>
          <a:xfrm flipH="1">
            <a:off x="1151890" y="1797685"/>
            <a:ext cx="3049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从官网下载数据集</a:t>
            </a:r>
            <a:endParaRPr kumimoji="0" lang="zh-CN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</p:spTree>
    <p:custDataLst>
      <p:tags r:id="rId3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02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直肠癌分割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grpSp>
        <p:nvGrpSpPr>
          <p:cNvPr id="44" name="组合 43"/>
          <p:cNvGrpSpPr/>
          <p:nvPr>
            <p:custDataLst>
              <p:tags r:id="rId2"/>
            </p:custDataLst>
          </p:nvPr>
        </p:nvGrpSpPr>
        <p:grpSpPr>
          <a:xfrm>
            <a:off x="6878317" y="450836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5" name="AutoShape 115"/>
            <p:cNvSpPr/>
            <p:nvPr>
              <p:custDataLst>
                <p:tags r:id="rId3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6" name="AutoShape 116"/>
            <p:cNvSpPr/>
            <p:nvPr>
              <p:custDataLst>
                <p:tags r:id="rId4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5539636" y="268653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8" name="AutoShape 123"/>
            <p:cNvSpPr/>
            <p:nvPr>
              <p:custDataLst>
                <p:tags r:id="rId6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4"/>
            <p:cNvSpPr/>
            <p:nvPr>
              <p:custDataLst>
                <p:tags r:id="rId7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0" name="AutoShape 125"/>
            <p:cNvSpPr/>
            <p:nvPr>
              <p:custDataLst>
                <p:tags r:id="rId8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9"/>
            </p:custDataLst>
          </p:nvPr>
        </p:nvGrpSpPr>
        <p:grpSpPr>
          <a:xfrm>
            <a:off x="6832326" y="2686531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52" name="AutoShape 84"/>
            <p:cNvSpPr/>
            <p:nvPr>
              <p:custDataLst>
                <p:tags r:id="rId10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85"/>
            <p:cNvSpPr/>
            <p:nvPr>
              <p:custDataLst>
                <p:tags r:id="rId11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86"/>
            <p:cNvSpPr/>
            <p:nvPr>
              <p:custDataLst>
                <p:tags r:id="rId12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5" name="AutoShape 87"/>
            <p:cNvSpPr/>
            <p:nvPr>
              <p:custDataLst>
                <p:tags r:id="rId13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6" name="AutoShape 88"/>
            <p:cNvSpPr/>
            <p:nvPr>
              <p:custDataLst>
                <p:tags r:id="rId14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7" name="AutoShape 89"/>
            <p:cNvSpPr/>
            <p:nvPr>
              <p:custDataLst>
                <p:tags r:id="rId15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8" name="AutoShape 90"/>
            <p:cNvSpPr/>
            <p:nvPr>
              <p:custDataLst>
                <p:tags r:id="rId16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9" name="AutoShape 91"/>
            <p:cNvSpPr/>
            <p:nvPr>
              <p:custDataLst>
                <p:tags r:id="rId17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0" name="AutoShape 92"/>
            <p:cNvSpPr/>
            <p:nvPr>
              <p:custDataLst>
                <p:tags r:id="rId18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1" name="AutoShape 93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2" name="AutoShape 94"/>
            <p:cNvSpPr/>
            <p:nvPr>
              <p:custDataLst>
                <p:tags r:id="rId20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3" name="AutoShape 95"/>
            <p:cNvSpPr/>
            <p:nvPr>
              <p:custDataLst>
                <p:tags r:id="rId21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4" name="AutoShape 96"/>
            <p:cNvSpPr/>
            <p:nvPr>
              <p:custDataLst>
                <p:tags r:id="rId22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3"/>
            </p:custDataLst>
          </p:nvPr>
        </p:nvGrpSpPr>
        <p:grpSpPr>
          <a:xfrm>
            <a:off x="5539323" y="453745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66" name="AutoShape 120"/>
            <p:cNvSpPr/>
            <p:nvPr>
              <p:custDataLst>
                <p:tags r:id="rId24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7" name="AutoShape 121"/>
            <p:cNvSpPr/>
            <p:nvPr>
              <p:custDataLst>
                <p:tags r:id="rId25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8" name="AutoShape 122"/>
            <p:cNvSpPr/>
            <p:nvPr>
              <p:custDataLst>
                <p:tags r:id="rId26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14" name="图片 13" descr="3b0284d31f48a1f6322c984bbca451f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2" name="图片 50" descr="任务流程图-第 12 页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12155" y="1864995"/>
            <a:ext cx="6379845" cy="3281045"/>
          </a:xfrm>
          <a:prstGeom prst="rect">
            <a:avLst/>
          </a:prstGeom>
        </p:spPr>
      </p:pic>
      <p:grpSp>
        <p:nvGrpSpPr>
          <p:cNvPr id="38" name="组合 37"/>
          <p:cNvGrpSpPr/>
          <p:nvPr>
            <p:custDataLst>
              <p:tags r:id="rId29"/>
            </p:custDataLst>
          </p:nvPr>
        </p:nvGrpSpPr>
        <p:grpSpPr>
          <a:xfrm flipH="1">
            <a:off x="1443318" y="1652270"/>
            <a:ext cx="4096422" cy="641985"/>
            <a:chOff x="8144023" y="1592029"/>
            <a:chExt cx="3162935" cy="642358"/>
          </a:xfrm>
        </p:grpSpPr>
        <p:sp>
          <p:nvSpPr>
            <p:cNvPr id="39" name="文本框 38"/>
            <p:cNvSpPr txBox="1"/>
            <p:nvPr>
              <p:custDataLst>
                <p:tags r:id="rId30"/>
              </p:custDataLst>
            </p:nvPr>
          </p:nvSpPr>
          <p:spPr>
            <a:xfrm>
              <a:off x="8144023" y="1865873"/>
              <a:ext cx="2547093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采用旋转和翻转技术增强数据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1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数据增强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32"/>
            </p:custDataLst>
          </p:nvPr>
        </p:nvGrpSpPr>
        <p:grpSpPr>
          <a:xfrm flipH="1">
            <a:off x="1443318" y="2605405"/>
            <a:ext cx="4096422" cy="918845"/>
            <a:chOff x="8144023" y="1592029"/>
            <a:chExt cx="3162935" cy="919379"/>
          </a:xfrm>
        </p:grpSpPr>
        <p:sp>
          <p:nvSpPr>
            <p:cNvPr id="5" name="文本框 4"/>
            <p:cNvSpPr txBox="1"/>
            <p:nvPr>
              <p:custDataLst>
                <p:tags r:id="rId33"/>
              </p:custDataLst>
            </p:nvPr>
          </p:nvSpPr>
          <p:spPr>
            <a:xfrm>
              <a:off x="8144023" y="1865873"/>
              <a:ext cx="2475510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选用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Unet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模型，其编码器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-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解码器结构及跳跃连接有助于精确分割直肠癌区域。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34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模型定义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35"/>
            </p:custDataLst>
          </p:nvPr>
        </p:nvGrpSpPr>
        <p:grpSpPr>
          <a:xfrm flipH="1">
            <a:off x="1397598" y="3802380"/>
            <a:ext cx="4096422" cy="918845"/>
            <a:chOff x="8144023" y="1592029"/>
            <a:chExt cx="3162935" cy="919379"/>
          </a:xfrm>
        </p:grpSpPr>
        <p:sp>
          <p:nvSpPr>
            <p:cNvPr id="9" name="文本框 8"/>
            <p:cNvSpPr txBox="1"/>
            <p:nvPr>
              <p:custDataLst>
                <p:tags r:id="rId36"/>
              </p:custDataLst>
            </p:nvPr>
          </p:nvSpPr>
          <p:spPr>
            <a:xfrm>
              <a:off x="8144023" y="1865873"/>
              <a:ext cx="2640250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进行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500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轮训练，使用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AdamW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优化器及余弦退火学习率策略，确保模型高效学习且避免过拟合。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7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模型训练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38"/>
            </p:custDataLst>
          </p:nvPr>
        </p:nvGrpSpPr>
        <p:grpSpPr>
          <a:xfrm flipH="1">
            <a:off x="1397598" y="4958080"/>
            <a:ext cx="4096422" cy="918845"/>
            <a:chOff x="8144023" y="1592029"/>
            <a:chExt cx="3162935" cy="919379"/>
          </a:xfrm>
        </p:grpSpPr>
        <p:sp>
          <p:nvSpPr>
            <p:cNvPr id="12" name="文本框 11"/>
            <p:cNvSpPr txBox="1"/>
            <p:nvPr>
              <p:custDataLst>
                <p:tags r:id="rId39"/>
              </p:custDataLst>
            </p:nvPr>
          </p:nvSpPr>
          <p:spPr>
            <a:xfrm>
              <a:off x="8144023" y="1865873"/>
              <a:ext cx="2667216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通过训练损失曲线观察模型收敛，评估测试集上的多种指标，并绘制预测图以直观呈现分割效果。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40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模型结果可视化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15" name="图片 14" descr="imag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0" y="2327910"/>
            <a:ext cx="2533015" cy="1737360"/>
          </a:xfrm>
          <a:prstGeom prst="rect">
            <a:avLst/>
          </a:prstGeom>
        </p:spPr>
      </p:pic>
    </p:spTree>
    <p:custDataLst>
      <p:tags r:id="rId4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组合 43"/>
          <p:cNvGrpSpPr/>
          <p:nvPr>
            <p:custDataLst>
              <p:tags r:id="rId2"/>
            </p:custDataLst>
          </p:nvPr>
        </p:nvGrpSpPr>
        <p:grpSpPr>
          <a:xfrm>
            <a:off x="6878317" y="450836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5" name="AutoShape 115"/>
            <p:cNvSpPr/>
            <p:nvPr>
              <p:custDataLst>
                <p:tags r:id="rId3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6" name="AutoShape 116"/>
            <p:cNvSpPr/>
            <p:nvPr>
              <p:custDataLst>
                <p:tags r:id="rId4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5032906" y="268653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8" name="AutoShape 123"/>
            <p:cNvSpPr/>
            <p:nvPr>
              <p:custDataLst>
                <p:tags r:id="rId6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4"/>
            <p:cNvSpPr/>
            <p:nvPr>
              <p:custDataLst>
                <p:tags r:id="rId7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0" name="AutoShape 125"/>
            <p:cNvSpPr/>
            <p:nvPr>
              <p:custDataLst>
                <p:tags r:id="rId8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9"/>
            </p:custDataLst>
          </p:nvPr>
        </p:nvGrpSpPr>
        <p:grpSpPr>
          <a:xfrm>
            <a:off x="6832326" y="2686531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52" name="AutoShape 84"/>
            <p:cNvSpPr/>
            <p:nvPr>
              <p:custDataLst>
                <p:tags r:id="rId10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85"/>
            <p:cNvSpPr/>
            <p:nvPr>
              <p:custDataLst>
                <p:tags r:id="rId11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86"/>
            <p:cNvSpPr/>
            <p:nvPr>
              <p:custDataLst>
                <p:tags r:id="rId12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5" name="AutoShape 87"/>
            <p:cNvSpPr/>
            <p:nvPr>
              <p:custDataLst>
                <p:tags r:id="rId13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6" name="AutoShape 88"/>
            <p:cNvSpPr/>
            <p:nvPr>
              <p:custDataLst>
                <p:tags r:id="rId14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7" name="AutoShape 89"/>
            <p:cNvSpPr/>
            <p:nvPr>
              <p:custDataLst>
                <p:tags r:id="rId15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8" name="AutoShape 90"/>
            <p:cNvSpPr/>
            <p:nvPr>
              <p:custDataLst>
                <p:tags r:id="rId16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9" name="AutoShape 91"/>
            <p:cNvSpPr/>
            <p:nvPr>
              <p:custDataLst>
                <p:tags r:id="rId17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0" name="AutoShape 92"/>
            <p:cNvSpPr/>
            <p:nvPr>
              <p:custDataLst>
                <p:tags r:id="rId18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1" name="AutoShape 93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2" name="AutoShape 94"/>
            <p:cNvSpPr/>
            <p:nvPr>
              <p:custDataLst>
                <p:tags r:id="rId20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3" name="AutoShape 95"/>
            <p:cNvSpPr/>
            <p:nvPr>
              <p:custDataLst>
                <p:tags r:id="rId21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4" name="AutoShape 96"/>
            <p:cNvSpPr/>
            <p:nvPr>
              <p:custDataLst>
                <p:tags r:id="rId22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3"/>
            </p:custDataLst>
          </p:nvPr>
        </p:nvGrpSpPr>
        <p:grpSpPr>
          <a:xfrm>
            <a:off x="5032593" y="453745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66" name="AutoShape 120"/>
            <p:cNvSpPr/>
            <p:nvPr>
              <p:custDataLst>
                <p:tags r:id="rId24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7" name="AutoShape 121"/>
            <p:cNvSpPr/>
            <p:nvPr>
              <p:custDataLst>
                <p:tags r:id="rId25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8" name="AutoShape 122"/>
            <p:cNvSpPr/>
            <p:nvPr>
              <p:custDataLst>
                <p:tags r:id="rId26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02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直肠癌分割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375" y="1577340"/>
            <a:ext cx="12033250" cy="1257300"/>
          </a:xfrm>
          <a:prstGeom prst="rect">
            <a:avLst/>
          </a:prstGeom>
        </p:spPr>
      </p:pic>
      <p:pic>
        <p:nvPicPr>
          <p:cNvPr id="27" name="图片 9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0335" y="3429000"/>
            <a:ext cx="4526915" cy="252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9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13655" y="3429635"/>
            <a:ext cx="7078345" cy="22771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>
            <p:custDataLst>
              <p:tags r:id="rId31"/>
            </p:custDataLst>
          </p:nvPr>
        </p:nvSpPr>
        <p:spPr>
          <a:xfrm>
            <a:off x="383540" y="1209040"/>
            <a:ext cx="2510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在测试集上指标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2"/>
            </p:custDataLst>
          </p:nvPr>
        </p:nvSpPr>
        <p:spPr>
          <a:xfrm>
            <a:off x="494030" y="3061335"/>
            <a:ext cx="2510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训练损失下降曲线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3"/>
            </p:custDataLst>
          </p:nvPr>
        </p:nvSpPr>
        <p:spPr>
          <a:xfrm>
            <a:off x="5113655" y="3098165"/>
            <a:ext cx="2510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可视化预测结果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</p:spTree>
    <p:custDataLst>
      <p:tags r:id="rId3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组合 43"/>
          <p:cNvGrpSpPr/>
          <p:nvPr>
            <p:custDataLst>
              <p:tags r:id="rId2"/>
            </p:custDataLst>
          </p:nvPr>
        </p:nvGrpSpPr>
        <p:grpSpPr>
          <a:xfrm>
            <a:off x="6878317" y="450836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5" name="AutoShape 115"/>
            <p:cNvSpPr/>
            <p:nvPr>
              <p:custDataLst>
                <p:tags r:id="rId3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6" name="AutoShape 116"/>
            <p:cNvSpPr/>
            <p:nvPr>
              <p:custDataLst>
                <p:tags r:id="rId4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5032906" y="289100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8" name="AutoShape 123"/>
            <p:cNvSpPr/>
            <p:nvPr>
              <p:custDataLst>
                <p:tags r:id="rId6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4"/>
            <p:cNvSpPr/>
            <p:nvPr>
              <p:custDataLst>
                <p:tags r:id="rId7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0" name="AutoShape 125"/>
            <p:cNvSpPr/>
            <p:nvPr>
              <p:custDataLst>
                <p:tags r:id="rId8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9"/>
            </p:custDataLst>
          </p:nvPr>
        </p:nvGrpSpPr>
        <p:grpSpPr>
          <a:xfrm>
            <a:off x="6832326" y="2686531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52" name="AutoShape 84"/>
            <p:cNvSpPr/>
            <p:nvPr>
              <p:custDataLst>
                <p:tags r:id="rId10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85"/>
            <p:cNvSpPr/>
            <p:nvPr>
              <p:custDataLst>
                <p:tags r:id="rId11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86"/>
            <p:cNvSpPr/>
            <p:nvPr>
              <p:custDataLst>
                <p:tags r:id="rId12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5" name="AutoShape 87"/>
            <p:cNvSpPr/>
            <p:nvPr>
              <p:custDataLst>
                <p:tags r:id="rId13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6" name="AutoShape 88"/>
            <p:cNvSpPr/>
            <p:nvPr>
              <p:custDataLst>
                <p:tags r:id="rId14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7" name="AutoShape 89"/>
            <p:cNvSpPr/>
            <p:nvPr>
              <p:custDataLst>
                <p:tags r:id="rId15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8" name="AutoShape 90"/>
            <p:cNvSpPr/>
            <p:nvPr>
              <p:custDataLst>
                <p:tags r:id="rId16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9" name="AutoShape 91"/>
            <p:cNvSpPr/>
            <p:nvPr>
              <p:custDataLst>
                <p:tags r:id="rId17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0" name="AutoShape 92"/>
            <p:cNvSpPr/>
            <p:nvPr>
              <p:custDataLst>
                <p:tags r:id="rId18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1" name="AutoShape 93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2" name="AutoShape 94"/>
            <p:cNvSpPr/>
            <p:nvPr>
              <p:custDataLst>
                <p:tags r:id="rId20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3" name="AutoShape 95"/>
            <p:cNvSpPr/>
            <p:nvPr>
              <p:custDataLst>
                <p:tags r:id="rId21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4" name="AutoShape 96"/>
            <p:cNvSpPr/>
            <p:nvPr>
              <p:custDataLst>
                <p:tags r:id="rId22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3"/>
            </p:custDataLst>
          </p:nvPr>
        </p:nvGrpSpPr>
        <p:grpSpPr>
          <a:xfrm>
            <a:off x="5032593" y="474192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66" name="AutoShape 120"/>
            <p:cNvSpPr/>
            <p:nvPr>
              <p:custDataLst>
                <p:tags r:id="rId24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7" name="AutoShape 121"/>
            <p:cNvSpPr/>
            <p:nvPr>
              <p:custDataLst>
                <p:tags r:id="rId25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8" name="AutoShape 122"/>
            <p:cNvSpPr/>
            <p:nvPr>
              <p:custDataLst>
                <p:tags r:id="rId26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35405" y="575945"/>
            <a:ext cx="554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03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脑部疾病分类检测模块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7" name="图片 57" descr="任务流程图-第 8 页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97575" y="1962785"/>
            <a:ext cx="6194425" cy="318643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29"/>
            </p:custDataLst>
          </p:nvPr>
        </p:nvGrpSpPr>
        <p:grpSpPr>
          <a:xfrm flipH="1">
            <a:off x="1362075" y="1795780"/>
            <a:ext cx="4142105" cy="918845"/>
            <a:chOff x="8144023" y="1592029"/>
            <a:chExt cx="3198208" cy="919379"/>
          </a:xfrm>
        </p:grpSpPr>
        <p:sp>
          <p:nvSpPr>
            <p:cNvPr id="10" name="文本框 9"/>
            <p:cNvSpPr txBox="1"/>
            <p:nvPr>
              <p:custDataLst>
                <p:tags r:id="rId30"/>
              </p:custDataLst>
            </p:nvPr>
          </p:nvSpPr>
          <p:spPr>
            <a:xfrm>
              <a:off x="8144023" y="1865873"/>
              <a:ext cx="3198208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通过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Axios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库，前端实现医学影像上传。待接收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JSON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数据后使用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ECharts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在原始影像上可视化病变标注及分类信息。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1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前端设计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32"/>
            </p:custDataLst>
          </p:nvPr>
        </p:nvGrpSpPr>
        <p:grpSpPr>
          <a:xfrm flipH="1">
            <a:off x="1397598" y="3276600"/>
            <a:ext cx="4096422" cy="641985"/>
            <a:chOff x="8144023" y="1592029"/>
            <a:chExt cx="3162935" cy="642358"/>
          </a:xfrm>
        </p:grpSpPr>
        <p:sp>
          <p:nvSpPr>
            <p:cNvPr id="13" name="文本框 12"/>
            <p:cNvSpPr txBox="1"/>
            <p:nvPr>
              <p:custDataLst>
                <p:tags r:id="rId33"/>
              </p:custDataLst>
            </p:nvPr>
          </p:nvSpPr>
          <p:spPr>
            <a:xfrm>
              <a:off x="8144023" y="1865873"/>
              <a:ext cx="2640250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使用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Ultralytics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定义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YOLO11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和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YOLO12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模型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34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算法端设计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35"/>
            </p:custDataLst>
          </p:nvPr>
        </p:nvGrpSpPr>
        <p:grpSpPr>
          <a:xfrm flipH="1">
            <a:off x="1155065" y="4624070"/>
            <a:ext cx="4338955" cy="641985"/>
            <a:chOff x="8144023" y="1592029"/>
            <a:chExt cx="3350200" cy="642358"/>
          </a:xfrm>
        </p:grpSpPr>
        <p:sp>
          <p:nvSpPr>
            <p:cNvPr id="16" name="文本框 15"/>
            <p:cNvSpPr txBox="1"/>
            <p:nvPr>
              <p:custDataLst>
                <p:tags r:id="rId36"/>
              </p:custDataLst>
            </p:nvPr>
          </p:nvSpPr>
          <p:spPr>
            <a:xfrm>
              <a:off x="8144023" y="1865873"/>
              <a:ext cx="3350200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通过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Ultralytics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目标检测模型自动输出的各类可视化结果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7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模型结果可视化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</p:spTree>
    <p:custDataLst>
      <p:tags r:id="rId3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554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03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脑部疾病分类检测模块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40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1863725"/>
            <a:ext cx="5559425" cy="263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813560" y="141097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前端可视化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303895" y="1473200"/>
            <a:ext cx="203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算法端可视化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3" name="图片 33" descr="result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683" y="1971675"/>
            <a:ext cx="5729605" cy="30619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554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03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脑部疾病分类检测模块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40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1863725"/>
            <a:ext cx="5559425" cy="263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813560" y="141097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前端可视化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303895" y="1473200"/>
            <a:ext cx="203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算法端可视化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4" name="图片 34" descr="labels_correlogra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955" y="2038350"/>
            <a:ext cx="4640580" cy="46405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554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03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脑部疾病分类检测模块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40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1863725"/>
            <a:ext cx="5559425" cy="263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813560" y="141097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前端可视化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303895" y="1473200"/>
            <a:ext cx="203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算法端可视化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7" name="图片 17"/>
          <p:cNvPicPr>
            <a:picLocks noChangeAspect="1"/>
          </p:cNvPicPr>
          <p:nvPr/>
        </p:nvPicPr>
        <p:blipFill>
          <a:blip r:embed="rId6"/>
          <a:srcRect r="5572"/>
          <a:stretch>
            <a:fillRect/>
          </a:stretch>
        </p:blipFill>
        <p:spPr>
          <a:xfrm>
            <a:off x="7101205" y="1863408"/>
            <a:ext cx="4325620" cy="36645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554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03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脑部疾病分类检测模块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40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1863725"/>
            <a:ext cx="5559425" cy="263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813560" y="141097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前端可视化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303895" y="1473200"/>
            <a:ext cx="203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算法端可视化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5" name="图片 35" descr="val_batch2_pr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955" y="1971675"/>
            <a:ext cx="4428490" cy="44284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554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04 AI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智能分析模块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grpSp>
        <p:nvGrpSpPr>
          <p:cNvPr id="38" name="组合 37"/>
          <p:cNvGrpSpPr/>
          <p:nvPr>
            <p:custDataLst>
              <p:tags r:id="rId3"/>
            </p:custDataLst>
          </p:nvPr>
        </p:nvGrpSpPr>
        <p:grpSpPr>
          <a:xfrm flipH="1">
            <a:off x="743548" y="3343275"/>
            <a:ext cx="4096422" cy="918845"/>
            <a:chOff x="8144023" y="1592029"/>
            <a:chExt cx="3162935" cy="919379"/>
          </a:xfrm>
        </p:grpSpPr>
        <p:sp>
          <p:nvSpPr>
            <p:cNvPr id="39" name="文本框 38"/>
            <p:cNvSpPr txBox="1"/>
            <p:nvPr>
              <p:custDataLst>
                <p:tags r:id="rId4"/>
              </p:custDataLst>
            </p:nvPr>
          </p:nvSpPr>
          <p:spPr>
            <a:xfrm>
              <a:off x="8144023" y="1865873"/>
              <a:ext cx="2829014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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使用官方提供的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SDK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接入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DeepSeek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模型；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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手动配置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HTTP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请求头和接口地址接入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QWen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模型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算法端设计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51" name="图片 51" descr="任务流程图-第 13 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230" y="1597660"/>
            <a:ext cx="5939155" cy="3588385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7"/>
            </p:custDataLst>
          </p:nvPr>
        </p:nvGrpSpPr>
        <p:grpSpPr>
          <a:xfrm flipH="1">
            <a:off x="743548" y="4956810"/>
            <a:ext cx="4096422" cy="641985"/>
            <a:chOff x="8144023" y="1592029"/>
            <a:chExt cx="3162935" cy="642358"/>
          </a:xfrm>
        </p:grpSpPr>
        <p:sp>
          <p:nvSpPr>
            <p:cNvPr id="3" name="文本框 2"/>
            <p:cNvSpPr txBox="1"/>
            <p:nvPr>
              <p:custDataLst>
                <p:tags r:id="rId8"/>
              </p:custDataLst>
            </p:nvPr>
          </p:nvSpPr>
          <p:spPr>
            <a:xfrm>
              <a:off x="8144023" y="1865873"/>
              <a:ext cx="2829014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后端作为服务器存储相关信息报告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后端设计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10"/>
            </p:custDataLst>
          </p:nvPr>
        </p:nvGrpSpPr>
        <p:grpSpPr>
          <a:xfrm flipH="1">
            <a:off x="743548" y="1889760"/>
            <a:ext cx="4096422" cy="641985"/>
            <a:chOff x="8144023" y="1592029"/>
            <a:chExt cx="3162935" cy="642358"/>
          </a:xfrm>
        </p:grpSpPr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8144023" y="1865873"/>
              <a:ext cx="2829014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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设计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AI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智能分析报告生成界面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前端设计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554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04 AI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智能分析模块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35" name="图片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1597660"/>
            <a:ext cx="5749290" cy="478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90" y="1597660"/>
            <a:ext cx="4872355" cy="478091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335368" y="1229360"/>
            <a:ext cx="40964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算法端输出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生成结果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7365365" y="1229360"/>
            <a:ext cx="3660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前端展示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3d-medical-background-with-male-figure-with-brain-and-dna-strands"/>
          <p:cNvPicPr>
            <a:picLocks noChangeAspect="1"/>
          </p:cNvPicPr>
          <p:nvPr/>
        </p:nvPicPr>
        <p:blipFill>
          <a:blip r:embed="rId1">
            <a:alphaModFix amt="42000"/>
          </a:blip>
          <a:srcRect/>
          <a:stretch>
            <a:fillRect/>
          </a:stretch>
        </p:blipFill>
        <p:spPr>
          <a:xfrm>
            <a:off x="0" y="0"/>
            <a:ext cx="12191365" cy="3557905"/>
          </a:xfrm>
          <a:prstGeom prst="rect">
            <a:avLst/>
          </a:prstGeom>
        </p:spPr>
      </p:pic>
      <p:sp>
        <p:nvSpPr>
          <p:cNvPr id="37" name="矩形 36"/>
          <p:cNvSpPr/>
          <p:nvPr>
            <p:custDataLst>
              <p:tags r:id="rId2"/>
            </p:custDataLst>
          </p:nvPr>
        </p:nvSpPr>
        <p:spPr>
          <a:xfrm rot="16200000">
            <a:off x="5972810" y="-2568576"/>
            <a:ext cx="247015" cy="121913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66653" y="715310"/>
            <a:ext cx="305869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目录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86140" y="1463135"/>
            <a:ext cx="2419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contents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 flipH="1">
            <a:off x="796290" y="4172585"/>
            <a:ext cx="19278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背景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与意义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51094" y="5144505"/>
            <a:ext cx="24197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Background and Significance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48" name="矩形: 圆角 47"/>
          <p:cNvSpPr/>
          <p:nvPr>
            <p:custDataLst>
              <p:tags r:id="rId5"/>
            </p:custDataLst>
          </p:nvPr>
        </p:nvSpPr>
        <p:spPr>
          <a:xfrm>
            <a:off x="1315768" y="3081920"/>
            <a:ext cx="890373" cy="890373"/>
          </a:xfrm>
          <a:prstGeom prst="roundRect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6"/>
            </p:custDataLst>
          </p:nvPr>
        </p:nvSpPr>
        <p:spPr>
          <a:xfrm>
            <a:off x="1084580" y="3173095"/>
            <a:ext cx="1410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7"/>
            </p:custDataLst>
          </p:nvPr>
        </p:nvSpPr>
        <p:spPr>
          <a:xfrm flipH="1">
            <a:off x="3731505" y="4172585"/>
            <a:ext cx="18389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总体功能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业务流程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8"/>
            </p:custDataLst>
          </p:nvPr>
        </p:nvSpPr>
        <p:spPr>
          <a:xfrm>
            <a:off x="3441125" y="5144505"/>
            <a:ext cx="2419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Overall functionality and business processes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56" name="矩形: 圆角 55"/>
          <p:cNvSpPr/>
          <p:nvPr>
            <p:custDataLst>
              <p:tags r:id="rId9"/>
            </p:custDataLst>
          </p:nvPr>
        </p:nvSpPr>
        <p:spPr>
          <a:xfrm>
            <a:off x="4205799" y="3081920"/>
            <a:ext cx="890373" cy="890373"/>
          </a:xfrm>
          <a:prstGeom prst="roundRect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0"/>
            </p:custDataLst>
          </p:nvPr>
        </p:nvSpPr>
        <p:spPr>
          <a:xfrm>
            <a:off x="3974465" y="3173095"/>
            <a:ext cx="1410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02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59" name="文本框 58"/>
          <p:cNvSpPr txBox="1"/>
          <p:nvPr>
            <p:custDataLst>
              <p:tags r:id="rId11"/>
            </p:custDataLst>
          </p:nvPr>
        </p:nvSpPr>
        <p:spPr>
          <a:xfrm flipH="1">
            <a:off x="6621536" y="4205605"/>
            <a:ext cx="18389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详细设计与实现</a:t>
            </a:r>
            <a:endParaRPr lang="zh-CN" altLang="en-US" sz="280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12"/>
            </p:custDataLst>
          </p:nvPr>
        </p:nvSpPr>
        <p:spPr>
          <a:xfrm>
            <a:off x="6331156" y="5144505"/>
            <a:ext cx="2419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Detailed design and implementation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2" name="矩形: 圆角 61"/>
          <p:cNvSpPr/>
          <p:nvPr>
            <p:custDataLst>
              <p:tags r:id="rId13"/>
            </p:custDataLst>
          </p:nvPr>
        </p:nvSpPr>
        <p:spPr>
          <a:xfrm>
            <a:off x="7095830" y="3081920"/>
            <a:ext cx="890373" cy="890373"/>
          </a:xfrm>
          <a:prstGeom prst="roundRect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14"/>
            </p:custDataLst>
          </p:nvPr>
        </p:nvSpPr>
        <p:spPr>
          <a:xfrm>
            <a:off x="6835775" y="3173095"/>
            <a:ext cx="1410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 flipH="1">
            <a:off x="9511566" y="4205605"/>
            <a:ext cx="1838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总结</a:t>
            </a:r>
            <a:endParaRPr lang="zh-CN" altLang="en-US" sz="280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16"/>
            </p:custDataLst>
          </p:nvPr>
        </p:nvSpPr>
        <p:spPr>
          <a:xfrm>
            <a:off x="9221186" y="5144505"/>
            <a:ext cx="24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Summary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8" name="矩形: 圆角 67"/>
          <p:cNvSpPr/>
          <p:nvPr>
            <p:custDataLst>
              <p:tags r:id="rId17"/>
            </p:custDataLst>
          </p:nvPr>
        </p:nvSpPr>
        <p:spPr>
          <a:xfrm>
            <a:off x="9985859" y="3081920"/>
            <a:ext cx="890373" cy="890373"/>
          </a:xfrm>
          <a:prstGeom prst="roundRect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18"/>
            </p:custDataLst>
          </p:nvPr>
        </p:nvSpPr>
        <p:spPr>
          <a:xfrm>
            <a:off x="9725660" y="3173095"/>
            <a:ext cx="1410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04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554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05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登录注册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grpSp>
        <p:nvGrpSpPr>
          <p:cNvPr id="38" name="组合 37"/>
          <p:cNvGrpSpPr/>
          <p:nvPr>
            <p:custDataLst>
              <p:tags r:id="rId3"/>
            </p:custDataLst>
          </p:nvPr>
        </p:nvGrpSpPr>
        <p:grpSpPr>
          <a:xfrm flipH="1">
            <a:off x="743548" y="2788285"/>
            <a:ext cx="4096422" cy="918845"/>
            <a:chOff x="8144023" y="1592029"/>
            <a:chExt cx="3162935" cy="919379"/>
          </a:xfrm>
        </p:grpSpPr>
        <p:sp>
          <p:nvSpPr>
            <p:cNvPr id="39" name="文本框 38"/>
            <p:cNvSpPr txBox="1"/>
            <p:nvPr>
              <p:custDataLst>
                <p:tags r:id="rId4"/>
              </p:custDataLst>
            </p:nvPr>
          </p:nvSpPr>
          <p:spPr>
            <a:xfrm>
              <a:off x="8144023" y="1865873"/>
              <a:ext cx="2547093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是系统的入口，承担用户身份验证和权限控制的核心功能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登录注册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53" name="图片 53" descr="任务流程图-第 7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440" y="1597660"/>
            <a:ext cx="5473700" cy="36639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5543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05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登录注册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18" name="图片 3"/>
          <p:cNvPicPr>
            <a:picLocks noChangeAspect="1"/>
          </p:cNvPicPr>
          <p:nvPr/>
        </p:nvPicPr>
        <p:blipFill>
          <a:blip r:embed="rId3"/>
          <a:srcRect l="19580" r="18399"/>
          <a:stretch>
            <a:fillRect/>
          </a:stretch>
        </p:blipFill>
        <p:spPr>
          <a:xfrm>
            <a:off x="66040" y="2090420"/>
            <a:ext cx="5944870" cy="43395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940560" y="1597660"/>
            <a:ext cx="1966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登录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40700" y="1597660"/>
            <a:ext cx="1966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注册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19" name="图片 4"/>
          <p:cNvPicPr>
            <a:picLocks noChangeAspect="1"/>
          </p:cNvPicPr>
          <p:nvPr/>
        </p:nvPicPr>
        <p:blipFill>
          <a:blip r:embed="rId6"/>
          <a:srcRect l="18240" r="19155"/>
          <a:stretch>
            <a:fillRect/>
          </a:stretch>
        </p:blipFill>
        <p:spPr>
          <a:xfrm>
            <a:off x="6117590" y="2090420"/>
            <a:ext cx="6013450" cy="43395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组合 43"/>
          <p:cNvGrpSpPr/>
          <p:nvPr>
            <p:custDataLst>
              <p:tags r:id="rId2"/>
            </p:custDataLst>
          </p:nvPr>
        </p:nvGrpSpPr>
        <p:grpSpPr>
          <a:xfrm>
            <a:off x="6878317" y="450836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5" name="AutoShape 115"/>
            <p:cNvSpPr/>
            <p:nvPr>
              <p:custDataLst>
                <p:tags r:id="rId3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6" name="AutoShape 116"/>
            <p:cNvSpPr/>
            <p:nvPr>
              <p:custDataLst>
                <p:tags r:id="rId4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5032906" y="268653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8" name="AutoShape 123"/>
            <p:cNvSpPr/>
            <p:nvPr>
              <p:custDataLst>
                <p:tags r:id="rId6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4"/>
            <p:cNvSpPr/>
            <p:nvPr>
              <p:custDataLst>
                <p:tags r:id="rId7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0" name="AutoShape 125"/>
            <p:cNvSpPr/>
            <p:nvPr>
              <p:custDataLst>
                <p:tags r:id="rId8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9"/>
            </p:custDataLst>
          </p:nvPr>
        </p:nvGrpSpPr>
        <p:grpSpPr>
          <a:xfrm>
            <a:off x="6832326" y="2686531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52" name="AutoShape 84"/>
            <p:cNvSpPr/>
            <p:nvPr>
              <p:custDataLst>
                <p:tags r:id="rId10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85"/>
            <p:cNvSpPr/>
            <p:nvPr>
              <p:custDataLst>
                <p:tags r:id="rId11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86"/>
            <p:cNvSpPr/>
            <p:nvPr>
              <p:custDataLst>
                <p:tags r:id="rId12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5" name="AutoShape 87"/>
            <p:cNvSpPr/>
            <p:nvPr>
              <p:custDataLst>
                <p:tags r:id="rId13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6" name="AutoShape 88"/>
            <p:cNvSpPr/>
            <p:nvPr>
              <p:custDataLst>
                <p:tags r:id="rId14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7" name="AutoShape 89"/>
            <p:cNvSpPr/>
            <p:nvPr>
              <p:custDataLst>
                <p:tags r:id="rId15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8" name="AutoShape 90"/>
            <p:cNvSpPr/>
            <p:nvPr>
              <p:custDataLst>
                <p:tags r:id="rId16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9" name="AutoShape 91"/>
            <p:cNvSpPr/>
            <p:nvPr>
              <p:custDataLst>
                <p:tags r:id="rId17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0" name="AutoShape 92"/>
            <p:cNvSpPr/>
            <p:nvPr>
              <p:custDataLst>
                <p:tags r:id="rId18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1" name="AutoShape 93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2" name="AutoShape 94"/>
            <p:cNvSpPr/>
            <p:nvPr>
              <p:custDataLst>
                <p:tags r:id="rId20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3" name="AutoShape 95"/>
            <p:cNvSpPr/>
            <p:nvPr>
              <p:custDataLst>
                <p:tags r:id="rId21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4" name="AutoShape 96"/>
            <p:cNvSpPr/>
            <p:nvPr>
              <p:custDataLst>
                <p:tags r:id="rId22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3"/>
            </p:custDataLst>
          </p:nvPr>
        </p:nvGrpSpPr>
        <p:grpSpPr>
          <a:xfrm>
            <a:off x="5032593" y="453745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66" name="AutoShape 120"/>
            <p:cNvSpPr/>
            <p:nvPr>
              <p:custDataLst>
                <p:tags r:id="rId24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7" name="AutoShape 121"/>
            <p:cNvSpPr/>
            <p:nvPr>
              <p:custDataLst>
                <p:tags r:id="rId25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8" name="AutoShape 122"/>
            <p:cNvSpPr/>
            <p:nvPr>
              <p:custDataLst>
                <p:tags r:id="rId26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06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数据展示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grpSp>
        <p:nvGrpSpPr>
          <p:cNvPr id="38" name="组合 37"/>
          <p:cNvGrpSpPr/>
          <p:nvPr>
            <p:custDataLst>
              <p:tags r:id="rId28"/>
            </p:custDataLst>
          </p:nvPr>
        </p:nvGrpSpPr>
        <p:grpSpPr>
          <a:xfrm flipH="1">
            <a:off x="1302348" y="1845310"/>
            <a:ext cx="4096422" cy="918845"/>
            <a:chOff x="8144023" y="1592029"/>
            <a:chExt cx="3162935" cy="919379"/>
          </a:xfrm>
        </p:grpSpPr>
        <p:sp>
          <p:nvSpPr>
            <p:cNvPr id="39" name="文本框 38"/>
            <p:cNvSpPr txBox="1"/>
            <p:nvPr>
              <p:custDataLst>
                <p:tags r:id="rId29"/>
              </p:custDataLst>
            </p:nvPr>
          </p:nvSpPr>
          <p:spPr>
            <a:xfrm>
              <a:off x="8144023" y="1865873"/>
              <a:ext cx="2547093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所有可视化图表所需数据，均来源于数据库中的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 imgrecords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表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0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数据</a:t>
              </a:r>
              <a:r>
                <a:rPr kumimoji="0" 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请求</a:t>
              </a: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7" name="图片 56" descr="任务流程图-第 17 页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333490" y="1539875"/>
            <a:ext cx="5523230" cy="370332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32"/>
            </p:custDataLst>
          </p:nvPr>
        </p:nvGrpSpPr>
        <p:grpSpPr>
          <a:xfrm flipH="1">
            <a:off x="1188719" y="3888740"/>
            <a:ext cx="4210051" cy="918845"/>
            <a:chOff x="8144023" y="1592029"/>
            <a:chExt cx="3250670" cy="919379"/>
          </a:xfrm>
        </p:grpSpPr>
        <p:sp>
          <p:nvSpPr>
            <p:cNvPr id="10" name="文本框 9"/>
            <p:cNvSpPr txBox="1"/>
            <p:nvPr>
              <p:custDataLst>
                <p:tags r:id="rId33"/>
              </p:custDataLst>
            </p:nvPr>
          </p:nvSpPr>
          <p:spPr>
            <a:xfrm>
              <a:off x="8144023" y="1865873"/>
              <a:ext cx="3250670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使用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Apache Echarts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开源软件可设计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TS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和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Option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，并实时预览图表效果，之后将图表微调设计数据嵌入前端即可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4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数据展示</a:t>
              </a: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</p:spTree>
    <p:custDataLst>
      <p:tags r:id="rId3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组合 43"/>
          <p:cNvGrpSpPr/>
          <p:nvPr>
            <p:custDataLst>
              <p:tags r:id="rId2"/>
            </p:custDataLst>
          </p:nvPr>
        </p:nvGrpSpPr>
        <p:grpSpPr>
          <a:xfrm>
            <a:off x="6878317" y="450836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5" name="AutoShape 115"/>
            <p:cNvSpPr/>
            <p:nvPr>
              <p:custDataLst>
                <p:tags r:id="rId3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6" name="AutoShape 116"/>
            <p:cNvSpPr/>
            <p:nvPr>
              <p:custDataLst>
                <p:tags r:id="rId4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5032906" y="268653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8" name="AutoShape 123"/>
            <p:cNvSpPr/>
            <p:nvPr>
              <p:custDataLst>
                <p:tags r:id="rId6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4"/>
            <p:cNvSpPr/>
            <p:nvPr>
              <p:custDataLst>
                <p:tags r:id="rId7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0" name="AutoShape 125"/>
            <p:cNvSpPr/>
            <p:nvPr>
              <p:custDataLst>
                <p:tags r:id="rId8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9"/>
            </p:custDataLst>
          </p:nvPr>
        </p:nvGrpSpPr>
        <p:grpSpPr>
          <a:xfrm>
            <a:off x="6832326" y="2686531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52" name="AutoShape 84"/>
            <p:cNvSpPr/>
            <p:nvPr>
              <p:custDataLst>
                <p:tags r:id="rId10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85"/>
            <p:cNvSpPr/>
            <p:nvPr>
              <p:custDataLst>
                <p:tags r:id="rId11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86"/>
            <p:cNvSpPr/>
            <p:nvPr>
              <p:custDataLst>
                <p:tags r:id="rId12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5" name="AutoShape 87"/>
            <p:cNvSpPr/>
            <p:nvPr>
              <p:custDataLst>
                <p:tags r:id="rId13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6" name="AutoShape 88"/>
            <p:cNvSpPr/>
            <p:nvPr>
              <p:custDataLst>
                <p:tags r:id="rId14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7" name="AutoShape 89"/>
            <p:cNvSpPr/>
            <p:nvPr>
              <p:custDataLst>
                <p:tags r:id="rId15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8" name="AutoShape 90"/>
            <p:cNvSpPr/>
            <p:nvPr>
              <p:custDataLst>
                <p:tags r:id="rId16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9" name="AutoShape 91"/>
            <p:cNvSpPr/>
            <p:nvPr>
              <p:custDataLst>
                <p:tags r:id="rId17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0" name="AutoShape 92"/>
            <p:cNvSpPr/>
            <p:nvPr>
              <p:custDataLst>
                <p:tags r:id="rId18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1" name="AutoShape 93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2" name="AutoShape 94"/>
            <p:cNvSpPr/>
            <p:nvPr>
              <p:custDataLst>
                <p:tags r:id="rId20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3" name="AutoShape 95"/>
            <p:cNvSpPr/>
            <p:nvPr>
              <p:custDataLst>
                <p:tags r:id="rId21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4" name="AutoShape 96"/>
            <p:cNvSpPr/>
            <p:nvPr>
              <p:custDataLst>
                <p:tags r:id="rId22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3"/>
            </p:custDataLst>
          </p:nvPr>
        </p:nvGrpSpPr>
        <p:grpSpPr>
          <a:xfrm>
            <a:off x="5032593" y="453745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66" name="AutoShape 120"/>
            <p:cNvSpPr/>
            <p:nvPr>
              <p:custDataLst>
                <p:tags r:id="rId24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7" name="AutoShape 121"/>
            <p:cNvSpPr/>
            <p:nvPr>
              <p:custDataLst>
                <p:tags r:id="rId25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8" name="AutoShape 122"/>
            <p:cNvSpPr/>
            <p:nvPr>
              <p:custDataLst>
                <p:tags r:id="rId26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06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数据展示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8"/>
            </p:custDataLst>
          </p:nvPr>
        </p:nvSpPr>
        <p:spPr>
          <a:xfrm>
            <a:off x="7503160" y="147193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饼图</a:t>
            </a: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29" name="图片 12"/>
          <p:cNvPicPr>
            <a:picLocks noChangeAspect="1"/>
          </p:cNvPicPr>
          <p:nvPr/>
        </p:nvPicPr>
        <p:blipFill>
          <a:blip r:embed="rId29"/>
          <a:srcRect b="11099"/>
          <a:stretch>
            <a:fillRect/>
          </a:stretch>
        </p:blipFill>
        <p:spPr>
          <a:xfrm>
            <a:off x="619125" y="1979930"/>
            <a:ext cx="4551045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>
            <p:custDataLst>
              <p:tags r:id="rId30"/>
            </p:custDataLst>
          </p:nvPr>
        </p:nvSpPr>
        <p:spPr>
          <a:xfrm>
            <a:off x="1986915" y="1471930"/>
            <a:ext cx="1814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雷达图</a:t>
            </a: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86500" y="1979930"/>
            <a:ext cx="4862830" cy="3632835"/>
          </a:xfrm>
          <a:prstGeom prst="rect">
            <a:avLst/>
          </a:prstGeom>
        </p:spPr>
      </p:pic>
    </p:spTree>
    <p:custDataLst>
      <p:tags r:id="rId3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组合 43"/>
          <p:cNvGrpSpPr/>
          <p:nvPr>
            <p:custDataLst>
              <p:tags r:id="rId2"/>
            </p:custDataLst>
          </p:nvPr>
        </p:nvGrpSpPr>
        <p:grpSpPr>
          <a:xfrm>
            <a:off x="6878317" y="450836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5" name="AutoShape 115"/>
            <p:cNvSpPr/>
            <p:nvPr>
              <p:custDataLst>
                <p:tags r:id="rId3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6" name="AutoShape 116"/>
            <p:cNvSpPr/>
            <p:nvPr>
              <p:custDataLst>
                <p:tags r:id="rId4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5032906" y="268653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8" name="AutoShape 123"/>
            <p:cNvSpPr/>
            <p:nvPr>
              <p:custDataLst>
                <p:tags r:id="rId6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4"/>
            <p:cNvSpPr/>
            <p:nvPr>
              <p:custDataLst>
                <p:tags r:id="rId7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0" name="AutoShape 125"/>
            <p:cNvSpPr/>
            <p:nvPr>
              <p:custDataLst>
                <p:tags r:id="rId8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9"/>
            </p:custDataLst>
          </p:nvPr>
        </p:nvGrpSpPr>
        <p:grpSpPr>
          <a:xfrm>
            <a:off x="6832326" y="2686531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52" name="AutoShape 84"/>
            <p:cNvSpPr/>
            <p:nvPr>
              <p:custDataLst>
                <p:tags r:id="rId10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85"/>
            <p:cNvSpPr/>
            <p:nvPr>
              <p:custDataLst>
                <p:tags r:id="rId11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86"/>
            <p:cNvSpPr/>
            <p:nvPr>
              <p:custDataLst>
                <p:tags r:id="rId12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5" name="AutoShape 87"/>
            <p:cNvSpPr/>
            <p:nvPr>
              <p:custDataLst>
                <p:tags r:id="rId13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6" name="AutoShape 88"/>
            <p:cNvSpPr/>
            <p:nvPr>
              <p:custDataLst>
                <p:tags r:id="rId14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7" name="AutoShape 89"/>
            <p:cNvSpPr/>
            <p:nvPr>
              <p:custDataLst>
                <p:tags r:id="rId15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8" name="AutoShape 90"/>
            <p:cNvSpPr/>
            <p:nvPr>
              <p:custDataLst>
                <p:tags r:id="rId16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9" name="AutoShape 91"/>
            <p:cNvSpPr/>
            <p:nvPr>
              <p:custDataLst>
                <p:tags r:id="rId17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0" name="AutoShape 92"/>
            <p:cNvSpPr/>
            <p:nvPr>
              <p:custDataLst>
                <p:tags r:id="rId18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1" name="AutoShape 93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2" name="AutoShape 94"/>
            <p:cNvSpPr/>
            <p:nvPr>
              <p:custDataLst>
                <p:tags r:id="rId20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3" name="AutoShape 95"/>
            <p:cNvSpPr/>
            <p:nvPr>
              <p:custDataLst>
                <p:tags r:id="rId21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4" name="AutoShape 96"/>
            <p:cNvSpPr/>
            <p:nvPr>
              <p:custDataLst>
                <p:tags r:id="rId22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3"/>
            </p:custDataLst>
          </p:nvPr>
        </p:nvGrpSpPr>
        <p:grpSpPr>
          <a:xfrm>
            <a:off x="5032593" y="453745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66" name="AutoShape 120"/>
            <p:cNvSpPr/>
            <p:nvPr>
              <p:custDataLst>
                <p:tags r:id="rId24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7" name="AutoShape 121"/>
            <p:cNvSpPr/>
            <p:nvPr>
              <p:custDataLst>
                <p:tags r:id="rId25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8" name="AutoShape 122"/>
            <p:cNvSpPr/>
            <p:nvPr>
              <p:custDataLst>
                <p:tags r:id="rId26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06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数据展示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8"/>
            </p:custDataLst>
          </p:nvPr>
        </p:nvSpPr>
        <p:spPr>
          <a:xfrm>
            <a:off x="7503160" y="147193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折线图</a:t>
            </a: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9"/>
            </p:custDataLst>
          </p:nvPr>
        </p:nvSpPr>
        <p:spPr>
          <a:xfrm>
            <a:off x="1986915" y="1471930"/>
            <a:ext cx="1814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柱状图</a:t>
            </a: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490" y="2143125"/>
            <a:ext cx="5288280" cy="3074035"/>
          </a:xfrm>
          <a:prstGeom prst="rect">
            <a:avLst/>
          </a:prstGeom>
        </p:spPr>
      </p:pic>
      <p:pic>
        <p:nvPicPr>
          <p:cNvPr id="28" name="图片 1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06770" y="2233930"/>
            <a:ext cx="5989955" cy="28917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组合 43"/>
          <p:cNvGrpSpPr/>
          <p:nvPr>
            <p:custDataLst>
              <p:tags r:id="rId2"/>
            </p:custDataLst>
          </p:nvPr>
        </p:nvGrpSpPr>
        <p:grpSpPr>
          <a:xfrm>
            <a:off x="6878317" y="450836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5" name="AutoShape 115"/>
            <p:cNvSpPr/>
            <p:nvPr>
              <p:custDataLst>
                <p:tags r:id="rId3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6" name="AutoShape 116"/>
            <p:cNvSpPr/>
            <p:nvPr>
              <p:custDataLst>
                <p:tags r:id="rId4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5032906" y="268653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8" name="AutoShape 123"/>
            <p:cNvSpPr/>
            <p:nvPr>
              <p:custDataLst>
                <p:tags r:id="rId6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4"/>
            <p:cNvSpPr/>
            <p:nvPr>
              <p:custDataLst>
                <p:tags r:id="rId7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0" name="AutoShape 125"/>
            <p:cNvSpPr/>
            <p:nvPr>
              <p:custDataLst>
                <p:tags r:id="rId8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9"/>
            </p:custDataLst>
          </p:nvPr>
        </p:nvGrpSpPr>
        <p:grpSpPr>
          <a:xfrm>
            <a:off x="6832326" y="2686531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52" name="AutoShape 84"/>
            <p:cNvSpPr/>
            <p:nvPr>
              <p:custDataLst>
                <p:tags r:id="rId10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85"/>
            <p:cNvSpPr/>
            <p:nvPr>
              <p:custDataLst>
                <p:tags r:id="rId11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86"/>
            <p:cNvSpPr/>
            <p:nvPr>
              <p:custDataLst>
                <p:tags r:id="rId12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5" name="AutoShape 87"/>
            <p:cNvSpPr/>
            <p:nvPr>
              <p:custDataLst>
                <p:tags r:id="rId13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6" name="AutoShape 88"/>
            <p:cNvSpPr/>
            <p:nvPr>
              <p:custDataLst>
                <p:tags r:id="rId14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7" name="AutoShape 89"/>
            <p:cNvSpPr/>
            <p:nvPr>
              <p:custDataLst>
                <p:tags r:id="rId15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8" name="AutoShape 90"/>
            <p:cNvSpPr/>
            <p:nvPr>
              <p:custDataLst>
                <p:tags r:id="rId16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9" name="AutoShape 91"/>
            <p:cNvSpPr/>
            <p:nvPr>
              <p:custDataLst>
                <p:tags r:id="rId17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0" name="AutoShape 92"/>
            <p:cNvSpPr/>
            <p:nvPr>
              <p:custDataLst>
                <p:tags r:id="rId18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1" name="AutoShape 93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2" name="AutoShape 94"/>
            <p:cNvSpPr/>
            <p:nvPr>
              <p:custDataLst>
                <p:tags r:id="rId20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3" name="AutoShape 95"/>
            <p:cNvSpPr/>
            <p:nvPr>
              <p:custDataLst>
                <p:tags r:id="rId21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4" name="AutoShape 96"/>
            <p:cNvSpPr/>
            <p:nvPr>
              <p:custDataLst>
                <p:tags r:id="rId22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3"/>
            </p:custDataLst>
          </p:nvPr>
        </p:nvGrpSpPr>
        <p:grpSpPr>
          <a:xfrm>
            <a:off x="5032593" y="453745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66" name="AutoShape 120"/>
            <p:cNvSpPr/>
            <p:nvPr>
              <p:custDataLst>
                <p:tags r:id="rId24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7" name="AutoShape 121"/>
            <p:cNvSpPr/>
            <p:nvPr>
              <p:custDataLst>
                <p:tags r:id="rId25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8" name="AutoShape 122"/>
            <p:cNvSpPr/>
            <p:nvPr>
              <p:custDataLst>
                <p:tags r:id="rId26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07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视频与摄像检测模块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grpSp>
        <p:nvGrpSpPr>
          <p:cNvPr id="38" name="组合 37"/>
          <p:cNvGrpSpPr/>
          <p:nvPr>
            <p:custDataLst>
              <p:tags r:id="rId28"/>
            </p:custDataLst>
          </p:nvPr>
        </p:nvGrpSpPr>
        <p:grpSpPr>
          <a:xfrm flipH="1">
            <a:off x="1035648" y="3213100"/>
            <a:ext cx="4096422" cy="918845"/>
            <a:chOff x="8144023" y="1592029"/>
            <a:chExt cx="3162935" cy="919379"/>
          </a:xfrm>
        </p:grpSpPr>
        <p:sp>
          <p:nvSpPr>
            <p:cNvPr id="39" name="文本框 38"/>
            <p:cNvSpPr txBox="1"/>
            <p:nvPr>
              <p:custDataLst>
                <p:tags r:id="rId29"/>
              </p:custDataLst>
            </p:nvPr>
          </p:nvSpPr>
          <p:spPr>
            <a:xfrm>
              <a:off x="8144023" y="1865873"/>
              <a:ext cx="2547093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使用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FFmpeg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进行视频转码（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avi-mp4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），便于存储和交互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0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算法端设计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7" name="图片 7" descr="任务流程图-第 9 页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028690" y="1597660"/>
            <a:ext cx="6163310" cy="3714115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32"/>
            </p:custDataLst>
          </p:nvPr>
        </p:nvGrpSpPr>
        <p:grpSpPr>
          <a:xfrm flipH="1">
            <a:off x="1028028" y="1800225"/>
            <a:ext cx="4096422" cy="918845"/>
            <a:chOff x="8144023" y="1592029"/>
            <a:chExt cx="3162935" cy="919379"/>
          </a:xfrm>
        </p:grpSpPr>
        <p:sp>
          <p:nvSpPr>
            <p:cNvPr id="10" name="文本框 9"/>
            <p:cNvSpPr txBox="1"/>
            <p:nvPr>
              <p:custDataLst>
                <p:tags r:id="rId33"/>
              </p:custDataLst>
            </p:nvPr>
          </p:nvSpPr>
          <p:spPr>
            <a:xfrm>
              <a:off x="8144023" y="1865873"/>
              <a:ext cx="2547093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SocketIO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技术实时实现对后端数据的返回，套接字管道确保返回实时性，提升交互感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4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前端设计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35"/>
            </p:custDataLst>
          </p:nvPr>
        </p:nvGrpSpPr>
        <p:grpSpPr>
          <a:xfrm flipH="1">
            <a:off x="1028028" y="4790440"/>
            <a:ext cx="4096422" cy="918845"/>
            <a:chOff x="8144023" y="1592029"/>
            <a:chExt cx="3162935" cy="919379"/>
          </a:xfrm>
        </p:grpSpPr>
        <p:sp>
          <p:nvSpPr>
            <p:cNvPr id="3" name="文本框 2"/>
            <p:cNvSpPr txBox="1"/>
            <p:nvPr>
              <p:custDataLst>
                <p:tags r:id="rId36"/>
              </p:custDataLst>
            </p:nvPr>
          </p:nvSpPr>
          <p:spPr>
            <a:xfrm>
              <a:off x="8144023" y="1865873"/>
              <a:ext cx="2547093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后端作为服务器存储交互的视频，再使用数据库存储视频地址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7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算法端设计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</p:spTree>
    <p:custDataLst>
      <p:tags r:id="rId38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07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视频与摄像检测模块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12" name="图片 25"/>
          <p:cNvPicPr>
            <a:picLocks noChangeAspect="1"/>
          </p:cNvPicPr>
          <p:nvPr/>
        </p:nvPicPr>
        <p:blipFill>
          <a:blip r:embed="rId3"/>
          <a:srcRect l="4214"/>
          <a:stretch>
            <a:fillRect/>
          </a:stretch>
        </p:blipFill>
        <p:spPr>
          <a:xfrm>
            <a:off x="625475" y="2226945"/>
            <a:ext cx="5326380" cy="410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80" y="2226945"/>
            <a:ext cx="5565140" cy="41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2011680" y="1703070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视频检测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7924165" y="1703070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摄像检测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08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识别记录模块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 flipH="1">
            <a:off x="845783" y="2870835"/>
            <a:ext cx="4096422" cy="918845"/>
            <a:chOff x="8144023" y="1592029"/>
            <a:chExt cx="3162935" cy="919379"/>
          </a:xfrm>
        </p:grpSpPr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8144023" y="1865873"/>
              <a:ext cx="3162906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统一管理和展示用户在系统中进行的所有检测记录，包括图像检测、视频分析和实时摄像检测的结果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识别记录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58" name="图片 58" descr="任务流程图-第 10 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375" y="2002790"/>
            <a:ext cx="6418580" cy="31451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08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识别记录模块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048125" y="1097915"/>
            <a:ext cx="4096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图像识别记录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5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1466215"/>
            <a:ext cx="11082020" cy="50177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08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识别记录模块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048125" y="1097915"/>
            <a:ext cx="4096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视频识别记录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5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" y="1466215"/>
            <a:ext cx="11082655" cy="501713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3d-medical-background-with-male-figure-with-brain-and-dna-strands"/>
          <p:cNvPicPr>
            <a:picLocks noChangeAspect="1"/>
          </p:cNvPicPr>
          <p:nvPr/>
        </p:nvPicPr>
        <p:blipFill>
          <a:blip r:embed="rId1">
            <a:alphaModFix amt="42000"/>
          </a:blip>
          <a:srcRect/>
          <a:stretch>
            <a:fillRect/>
          </a:stretch>
        </p:blipFill>
        <p:spPr>
          <a:xfrm>
            <a:off x="0" y="0"/>
            <a:ext cx="12191365" cy="355790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 rot="16200000">
            <a:off x="5972810" y="-2568576"/>
            <a:ext cx="247015" cy="121913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6338" y="1007110"/>
            <a:ext cx="72986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cap="all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part 01</a:t>
            </a:r>
            <a:endParaRPr kumimoji="0" lang="en-US" altLang="zh-CN" sz="11500" b="0" i="0" cap="all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1754505" y="4172585"/>
            <a:ext cx="86829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背景与意义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68575" y="5455920"/>
            <a:ext cx="7023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Background and Significance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08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识别记录模块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6" name="图片 5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048125" y="1097915"/>
            <a:ext cx="4096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摄像识别记录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5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466215"/>
            <a:ext cx="11083925" cy="50177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3d-medical-background-with-male-figure-with-brain-and-dna-strands"/>
          <p:cNvPicPr>
            <a:picLocks noChangeAspect="1"/>
          </p:cNvPicPr>
          <p:nvPr/>
        </p:nvPicPr>
        <p:blipFill>
          <a:blip r:embed="rId1">
            <a:alphaModFix amt="42000"/>
          </a:blip>
          <a:srcRect/>
          <a:stretch>
            <a:fillRect/>
          </a:stretch>
        </p:blipFill>
        <p:spPr>
          <a:xfrm>
            <a:off x="0" y="0"/>
            <a:ext cx="12191365" cy="355790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 rot="16200000">
            <a:off x="5972810" y="-2568576"/>
            <a:ext cx="247015" cy="121913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6338" y="1007110"/>
            <a:ext cx="72986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cap="all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part 04</a:t>
            </a:r>
            <a:endParaRPr kumimoji="0" lang="en-US" altLang="zh-CN" sz="11500" b="0" i="0" cap="all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1754505" y="4172585"/>
            <a:ext cx="86829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总</a:t>
            </a:r>
            <a:r>
              <a:rPr lang="en-US" altLang="zh-CN" sz="720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     </a:t>
            </a:r>
            <a:r>
              <a:rPr lang="zh-CN" altLang="en-US" sz="720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结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5645" y="5462270"/>
            <a:ext cx="29698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Summary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-50800"/>
            <a:ext cx="12192000" cy="6858000"/>
          </a:xfrm>
          <a:prstGeom prst="rect">
            <a:avLst/>
          </a:prstGeom>
        </p:spPr>
      </p:pic>
      <p:grpSp>
        <p:nvGrpSpPr>
          <p:cNvPr id="35" name="组合 34"/>
          <p:cNvGrpSpPr/>
          <p:nvPr>
            <p:custDataLst>
              <p:tags r:id="rId2"/>
            </p:custDataLst>
          </p:nvPr>
        </p:nvGrpSpPr>
        <p:grpSpPr>
          <a:xfrm>
            <a:off x="1722225" y="1727816"/>
            <a:ext cx="1372122" cy="3174875"/>
            <a:chOff x="957943" y="1132115"/>
            <a:chExt cx="1576251" cy="3805645"/>
          </a:xfrm>
          <a:solidFill>
            <a:srgbClr val="2169D3">
              <a:alpha val="78000"/>
            </a:srgbClr>
          </a:solidFill>
        </p:grpSpPr>
        <p:sp>
          <p:nvSpPr>
            <p:cNvPr id="37" name="矩形 36"/>
            <p:cNvSpPr/>
            <p:nvPr>
              <p:custDataLst>
                <p:tags r:id="rId3"/>
              </p:custDataLst>
            </p:nvPr>
          </p:nvSpPr>
          <p:spPr>
            <a:xfrm>
              <a:off x="1532708" y="1132115"/>
              <a:ext cx="426720" cy="3718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CC2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957943" y="4781006"/>
              <a:ext cx="1576251" cy="156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CC2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36" name="矩形: 圆角 35"/>
          <p:cNvSpPr/>
          <p:nvPr>
            <p:custDataLst>
              <p:tags r:id="rId5"/>
            </p:custDataLst>
          </p:nvPr>
        </p:nvSpPr>
        <p:spPr>
          <a:xfrm rot="5400000">
            <a:off x="2081353" y="2005753"/>
            <a:ext cx="653864" cy="584760"/>
          </a:xfrm>
          <a:prstGeom prst="roundRect">
            <a:avLst/>
          </a:prstGeom>
          <a:solidFill>
            <a:srgbClr val="2169D3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37CC2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 flipH="1">
            <a:off x="1417723" y="5147734"/>
            <a:ext cx="19199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实用</a:t>
            </a: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 flipH="1">
            <a:off x="1029970" y="5426710"/>
            <a:ext cx="260032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准确地提取出直肠癌区域，检测出脑部肿瘤类别，为医生提供了更准更快的诊断依据。</a:t>
            </a:r>
            <a:endParaRPr kumimoji="0" lang="zh-CN" altLang="en-US" sz="1400" b="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8"/>
            </p:custDataLst>
          </p:nvPr>
        </p:nvSpPr>
        <p:spPr>
          <a:xfrm>
            <a:off x="2041739" y="2145827"/>
            <a:ext cx="7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90%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grpSp>
        <p:nvGrpSpPr>
          <p:cNvPr id="27" name="组合 26"/>
          <p:cNvGrpSpPr/>
          <p:nvPr>
            <p:custDataLst>
              <p:tags r:id="rId9"/>
            </p:custDataLst>
          </p:nvPr>
        </p:nvGrpSpPr>
        <p:grpSpPr>
          <a:xfrm>
            <a:off x="8791520" y="1727816"/>
            <a:ext cx="1372122" cy="3174875"/>
            <a:chOff x="957943" y="1132115"/>
            <a:chExt cx="1576251" cy="3805645"/>
          </a:xfrm>
          <a:solidFill>
            <a:srgbClr val="2169D3">
              <a:alpha val="78000"/>
            </a:srgbClr>
          </a:solidFill>
        </p:grpSpPr>
        <p:sp>
          <p:nvSpPr>
            <p:cNvPr id="29" name="矩形 28"/>
            <p:cNvSpPr/>
            <p:nvPr>
              <p:custDataLst>
                <p:tags r:id="rId10"/>
              </p:custDataLst>
            </p:nvPr>
          </p:nvSpPr>
          <p:spPr>
            <a:xfrm>
              <a:off x="1532708" y="1132115"/>
              <a:ext cx="426720" cy="3718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CC2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11"/>
              </p:custDataLst>
            </p:nvPr>
          </p:nvSpPr>
          <p:spPr>
            <a:xfrm>
              <a:off x="957943" y="4781006"/>
              <a:ext cx="1576251" cy="156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CC2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28" name="矩形: 圆角 27"/>
          <p:cNvSpPr/>
          <p:nvPr>
            <p:custDataLst>
              <p:tags r:id="rId12"/>
            </p:custDataLst>
          </p:nvPr>
        </p:nvSpPr>
        <p:spPr>
          <a:xfrm rot="5400000">
            <a:off x="9150648" y="3085616"/>
            <a:ext cx="653864" cy="584760"/>
          </a:xfrm>
          <a:prstGeom prst="roundRect">
            <a:avLst/>
          </a:prstGeom>
          <a:solidFill>
            <a:srgbClr val="2169D3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37CC2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 flipH="1">
            <a:off x="8487018" y="5147734"/>
            <a:ext cx="19199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不足</a:t>
            </a: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 flipH="1">
            <a:off x="8265795" y="5426710"/>
            <a:ext cx="249491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直肠癌图像分割未部署到前端展示，目前核心功能仅为脑部肿瘤检测</a:t>
            </a:r>
            <a:endParaRPr kumimoji="0" lang="zh-CN" altLang="en-US" sz="1400" b="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9111034" y="3225690"/>
            <a:ext cx="7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50%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6"/>
            </p:custDataLst>
          </p:nvPr>
        </p:nvGrpSpPr>
        <p:grpSpPr>
          <a:xfrm>
            <a:off x="5340135" y="1718291"/>
            <a:ext cx="1372122" cy="3174875"/>
            <a:chOff x="957943" y="1132115"/>
            <a:chExt cx="1576251" cy="3805645"/>
          </a:xfrm>
          <a:solidFill>
            <a:srgbClr val="2169D3">
              <a:alpha val="78000"/>
            </a:srgbClr>
          </a:solidFill>
        </p:grpSpPr>
        <p:sp>
          <p:nvSpPr>
            <p:cNvPr id="21" name="矩形 20"/>
            <p:cNvSpPr/>
            <p:nvPr>
              <p:custDataLst>
                <p:tags r:id="rId17"/>
              </p:custDataLst>
            </p:nvPr>
          </p:nvSpPr>
          <p:spPr>
            <a:xfrm>
              <a:off x="1532708" y="1132115"/>
              <a:ext cx="426720" cy="3718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CC2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8"/>
              </p:custDataLst>
            </p:nvPr>
          </p:nvSpPr>
          <p:spPr>
            <a:xfrm>
              <a:off x="957943" y="4781006"/>
              <a:ext cx="1576251" cy="156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CC2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20" name="矩形: 圆角 19"/>
          <p:cNvSpPr/>
          <p:nvPr>
            <p:custDataLst>
              <p:tags r:id="rId19"/>
            </p:custDataLst>
          </p:nvPr>
        </p:nvSpPr>
        <p:spPr>
          <a:xfrm rot="5400000">
            <a:off x="5699263" y="2632675"/>
            <a:ext cx="653864" cy="584760"/>
          </a:xfrm>
          <a:prstGeom prst="roundRect">
            <a:avLst/>
          </a:prstGeom>
          <a:solidFill>
            <a:srgbClr val="2169D3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37CC2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0"/>
            </p:custDataLst>
          </p:nvPr>
        </p:nvSpPr>
        <p:spPr>
          <a:xfrm flipH="1">
            <a:off x="5035633" y="5138209"/>
            <a:ext cx="19199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创新</a:t>
            </a: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21"/>
            </p:custDataLst>
          </p:nvPr>
        </p:nvSpPr>
        <p:spPr>
          <a:xfrm flipH="1">
            <a:off x="4814248" y="5416995"/>
            <a:ext cx="23626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开发了一个基于深度学习的智能医学图像处理系统</a:t>
            </a:r>
            <a:endParaRPr kumimoji="0" lang="zh-CN" altLang="en-US" sz="1400" b="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2"/>
            </p:custDataLst>
          </p:nvPr>
        </p:nvSpPr>
        <p:spPr>
          <a:xfrm>
            <a:off x="5659649" y="2772749"/>
            <a:ext cx="7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70%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 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总</a:t>
            </a: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结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23" name="图片 22" descr="3b0284d31f48a1f6322c984bbca451f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-5080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分工与协作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23" name="图片 22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2" name="图片 132" descr="任务流程图-第 6 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60" y="1807210"/>
            <a:ext cx="5930900" cy="403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3" descr="任务流程图-第 5 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819275"/>
            <a:ext cx="5914390" cy="40182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>
            <p:custDataLst>
              <p:tags r:id="rId1"/>
            </p:custDataLst>
          </p:nvPr>
        </p:nvSpPr>
        <p:spPr>
          <a:xfrm>
            <a:off x="1523365" y="3977640"/>
            <a:ext cx="9872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感谢老师指导，谢谢大家观看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0"/>
            <a:ext cx="12192009" cy="3805555"/>
            <a:chOff x="161" y="284"/>
            <a:chExt cx="18930" cy="5993"/>
          </a:xfrm>
        </p:grpSpPr>
        <p:pic>
          <p:nvPicPr>
            <p:cNvPr id="34" name="图片 33" descr="3d-medical-background-with-male-figure-with-brain-and-dna-strands"/>
            <p:cNvPicPr>
              <a:picLocks noChangeAspect="1"/>
            </p:cNvPicPr>
            <p:nvPr/>
          </p:nvPicPr>
          <p:blipFill>
            <a:blip r:embed="rId2"/>
            <a:srcRect l="-66" t="8278" r="176" b="39843"/>
            <a:stretch>
              <a:fillRect/>
            </a:stretch>
          </p:blipFill>
          <p:spPr>
            <a:xfrm>
              <a:off x="161" y="284"/>
              <a:ext cx="18929" cy="5603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 rot="16200000">
              <a:off x="9432" y="-3382"/>
              <a:ext cx="389" cy="189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 flipH="1">
            <a:off x="4315460" y="4899660"/>
            <a:ext cx="393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Arial" panose="020B0604020202020204" pitchFamily="34" charset="0"/>
              </a:rPr>
              <a:t>Thank you all for watching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2771775" y="5500905"/>
            <a:ext cx="6567805" cy="844650"/>
            <a:chOff x="2285" y="6645"/>
            <a:chExt cx="7507" cy="757"/>
          </a:xfrm>
        </p:grpSpPr>
        <p:sp>
          <p:nvSpPr>
            <p:cNvPr id="4" name="剪去对角的矩形 3"/>
            <p:cNvSpPr/>
            <p:nvPr>
              <p:custDataLst>
                <p:tags r:id="rId4"/>
              </p:custDataLst>
            </p:nvPr>
          </p:nvSpPr>
          <p:spPr>
            <a:xfrm>
              <a:off x="2371" y="6698"/>
              <a:ext cx="3059" cy="704"/>
            </a:xfrm>
            <a:prstGeom prst="snip2Diag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" name="剪去对角的矩形 4"/>
            <p:cNvSpPr/>
            <p:nvPr>
              <p:custDataLst>
                <p:tags r:id="rId5"/>
              </p:custDataLst>
            </p:nvPr>
          </p:nvSpPr>
          <p:spPr>
            <a:xfrm>
              <a:off x="2420" y="6645"/>
              <a:ext cx="3059" cy="724"/>
            </a:xfrm>
            <a:prstGeom prst="snip2Diag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2285" y="6745"/>
              <a:ext cx="3025" cy="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团队成员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：朱磊、周薇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指导老师：陈娟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  	   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7" name="剪去对角的矩形 6"/>
            <p:cNvSpPr/>
            <p:nvPr>
              <p:custDataLst>
                <p:tags r:id="rId7"/>
              </p:custDataLst>
            </p:nvPr>
          </p:nvSpPr>
          <p:spPr>
            <a:xfrm>
              <a:off x="6725" y="6698"/>
              <a:ext cx="3032" cy="704"/>
            </a:xfrm>
            <a:prstGeom prst="snip2Diag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8" name="剪去对角的矩形 7"/>
            <p:cNvSpPr/>
            <p:nvPr>
              <p:custDataLst>
                <p:tags r:id="rId8"/>
              </p:custDataLst>
            </p:nvPr>
          </p:nvSpPr>
          <p:spPr>
            <a:xfrm>
              <a:off x="6760" y="6645"/>
              <a:ext cx="3031" cy="726"/>
            </a:xfrm>
            <a:prstGeom prst="snip2Diag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  <a:alpha val="24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6725" y="6745"/>
              <a:ext cx="3067" cy="6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2022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级计算机科学与技术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时间：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2025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年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7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月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1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日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21" name="图片 20" descr="校徽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" y="3175"/>
            <a:ext cx="2096770" cy="742950"/>
          </a:xfrm>
          <a:prstGeom prst="rect">
            <a:avLst/>
          </a:prstGeom>
          <a:noFill/>
        </p:spPr>
      </p:pic>
    </p:spTree>
    <p:custDataLst>
      <p:tags r:id="rId1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505" y="576232"/>
            <a:ext cx="347717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solidFill>
                  <a:schemeClr val="accent1">
                    <a:lumMod val="7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背景与意义</a:t>
            </a:r>
            <a:endParaRPr lang="zh-CN" altLang="en-US" sz="2800" b="1" spc="300" noProof="0" dirty="0">
              <a:solidFill>
                <a:schemeClr val="accent1">
                  <a:lumMod val="75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6102" y="1566585"/>
            <a:ext cx="11237913" cy="4368800"/>
          </a:xfrm>
          <a:prstGeom prst="rect">
            <a:avLst/>
          </a:prstGeom>
          <a:solidFill>
            <a:srgbClr val="2169D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grpSp>
        <p:nvGrpSpPr>
          <p:cNvPr id="42" name="组合 41"/>
          <p:cNvGrpSpPr/>
          <p:nvPr>
            <p:custDataLst>
              <p:tags r:id="rId2"/>
            </p:custDataLst>
          </p:nvPr>
        </p:nvGrpSpPr>
        <p:grpSpPr>
          <a:xfrm>
            <a:off x="1130299" y="2348412"/>
            <a:ext cx="381043" cy="381043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6" name="AutoShape 123"/>
            <p:cNvSpPr/>
            <p:nvPr>
              <p:custDataLst>
                <p:tags r:id="rId3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8" name="AutoShape 124"/>
            <p:cNvSpPr/>
            <p:nvPr>
              <p:custDataLst>
                <p:tags r:id="rId4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5"/>
            <p:cNvSpPr/>
            <p:nvPr>
              <p:custDataLst>
                <p:tags r:id="rId5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50" name="AutoShape 59"/>
          <p:cNvSpPr/>
          <p:nvPr>
            <p:custDataLst>
              <p:tags r:id="rId6"/>
            </p:custDataLst>
          </p:nvPr>
        </p:nvSpPr>
        <p:spPr bwMode="auto">
          <a:xfrm>
            <a:off x="1129606" y="4920752"/>
            <a:ext cx="381694" cy="381043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grpSp>
        <p:nvGrpSpPr>
          <p:cNvPr id="51" name="组合 50"/>
          <p:cNvGrpSpPr/>
          <p:nvPr>
            <p:custDataLst>
              <p:tags r:id="rId7"/>
            </p:custDataLst>
          </p:nvPr>
        </p:nvGrpSpPr>
        <p:grpSpPr>
          <a:xfrm>
            <a:off x="1129606" y="3698420"/>
            <a:ext cx="381694" cy="321119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52" name="AutoShape 120"/>
            <p:cNvSpPr/>
            <p:nvPr>
              <p:custDataLst>
                <p:tags r:id="rId8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121"/>
            <p:cNvSpPr/>
            <p:nvPr>
              <p:custDataLst>
                <p:tags r:id="rId9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122"/>
            <p:cNvSpPr/>
            <p:nvPr>
              <p:custDataLst>
                <p:tags r:id="rId10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sp>
        <p:nvSpPr>
          <p:cNvPr id="55" name="文本框 54"/>
          <p:cNvSpPr txBox="1"/>
          <p:nvPr>
            <p:custDataLst>
              <p:tags r:id="rId11"/>
            </p:custDataLst>
          </p:nvPr>
        </p:nvSpPr>
        <p:spPr>
          <a:xfrm>
            <a:off x="1823087" y="2140118"/>
            <a:ext cx="396811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0" cap="none" spc="0" normalizeH="0" baseline="0" noProof="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随着人口老龄化加剧与生活方式改变，脑部肿瘤和直肠癌的发病率持续攀升，严重威胁人类健康。</a:t>
            </a:r>
            <a:endParaRPr kumimoji="0" lang="zh-CN" altLang="en-US" sz="1400" b="0" i="0" kern="0" cap="none" spc="0" normalizeH="0" baseline="0" noProof="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12"/>
            </p:custDataLst>
          </p:nvPr>
        </p:nvSpPr>
        <p:spPr>
          <a:xfrm>
            <a:off x="1823087" y="3398132"/>
            <a:ext cx="396811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深度学习在计算机视觉领域取得了革命性进展，为医学图像处理带来了全新机遇。</a:t>
            </a:r>
            <a:endParaRPr kumimoji="0" lang="zh-CN" altLang="zh-CN" sz="1400" b="0" i="0" kern="0" cap="none" spc="0" normalizeH="0" baseline="0" noProof="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13"/>
            </p:custDataLst>
          </p:nvPr>
        </p:nvSpPr>
        <p:spPr>
          <a:xfrm>
            <a:off x="1823087" y="4701366"/>
            <a:ext cx="396811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0" cap="none" spc="0" normalizeH="0" baseline="0" noProof="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旨在提高影像分析的效率和准确性，辅助医生做出更快速、更精准的诊断决策。</a:t>
            </a:r>
            <a:endParaRPr kumimoji="0" lang="zh-CN" altLang="en-US" sz="1400" b="0" i="0" kern="0" cap="none" spc="0" normalizeH="0" baseline="0" noProof="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14"/>
          <a:srcRect r="15992"/>
          <a:stretch>
            <a:fillRect/>
          </a:stretch>
        </p:blipFill>
        <p:spPr>
          <a:xfrm>
            <a:off x="6088380" y="1566545"/>
            <a:ext cx="5690870" cy="435800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8962" h="6863">
                <a:moveTo>
                  <a:pt x="1716" y="0"/>
                </a:moveTo>
                <a:lnTo>
                  <a:pt x="8962" y="0"/>
                </a:lnTo>
                <a:lnTo>
                  <a:pt x="8962" y="6824"/>
                </a:lnTo>
                <a:lnTo>
                  <a:pt x="8952" y="6863"/>
                </a:lnTo>
                <a:lnTo>
                  <a:pt x="0" y="6863"/>
                </a:lnTo>
                <a:lnTo>
                  <a:pt x="1716" y="0"/>
                </a:lnTo>
                <a:close/>
              </a:path>
            </a:pathLst>
          </a:custGeom>
          <a:noFill/>
          <a:ln w="9525">
            <a:noFill/>
          </a:ln>
        </p:spPr>
      </p:pic>
      <p:pic>
        <p:nvPicPr>
          <p:cNvPr id="12" name="图片 11" descr="3b0284d31f48a1f6322c984bbca451f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14" name="图片 5" descr="IMG_256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964555" y="1566545"/>
            <a:ext cx="6135370" cy="43681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3d-medical-background-with-male-figure-with-brain-and-dna-strands"/>
          <p:cNvPicPr>
            <a:picLocks noChangeAspect="1"/>
          </p:cNvPicPr>
          <p:nvPr/>
        </p:nvPicPr>
        <p:blipFill>
          <a:blip r:embed="rId1">
            <a:alphaModFix amt="42000"/>
          </a:blip>
          <a:srcRect/>
          <a:stretch>
            <a:fillRect/>
          </a:stretch>
        </p:blipFill>
        <p:spPr>
          <a:xfrm>
            <a:off x="0" y="0"/>
            <a:ext cx="12191365" cy="355790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 rot="16200000">
            <a:off x="5972810" y="-2568576"/>
            <a:ext cx="247015" cy="121913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6338" y="1007110"/>
            <a:ext cx="72986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cap="all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part 02</a:t>
            </a:r>
            <a:endParaRPr kumimoji="0" lang="en-US" altLang="zh-CN" sz="11500" b="0" i="0" cap="all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709295" y="3989705"/>
            <a:ext cx="10914380" cy="205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总体功能与业务流程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46020" y="5330190"/>
            <a:ext cx="729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Overall functionality and business processes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505" y="576232"/>
            <a:ext cx="347717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系统功能结构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12" name="图片 11" descr="3b0284d31f48a1f6322c984bbca451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2" name="图片 35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735" y="0"/>
            <a:ext cx="7327900" cy="68021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505" y="576232"/>
            <a:ext cx="347717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系统业务流程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pic>
        <p:nvPicPr>
          <p:cNvPr id="21" name="图片 43" descr="任务流程图-第 3 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6355"/>
            <a:ext cx="8786495" cy="683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 descr="3b0284d31f48a1f6322c984bbca451f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3d-medical-background-with-male-figure-with-brain-and-dna-strands"/>
          <p:cNvPicPr>
            <a:picLocks noChangeAspect="1"/>
          </p:cNvPicPr>
          <p:nvPr/>
        </p:nvPicPr>
        <p:blipFill>
          <a:blip r:embed="rId1">
            <a:alphaModFix amt="42000"/>
          </a:blip>
          <a:srcRect/>
          <a:stretch>
            <a:fillRect/>
          </a:stretch>
        </p:blipFill>
        <p:spPr>
          <a:xfrm>
            <a:off x="0" y="0"/>
            <a:ext cx="12191365" cy="355790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 rot="16200000">
            <a:off x="5972810" y="-2568576"/>
            <a:ext cx="247015" cy="121913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6338" y="1007110"/>
            <a:ext cx="72986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cap="all" baseline="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part 03</a:t>
            </a:r>
            <a:endParaRPr kumimoji="0" lang="en-US" altLang="zh-CN" sz="11500" b="0" i="0" cap="all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1754505" y="4058285"/>
            <a:ext cx="86829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详细设计与实现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46020" y="5301615"/>
            <a:ext cx="729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2169D3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Detailed design and implementation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2169D3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d-dna-strands-on-an-abstract-background"/>
          <p:cNvPicPr>
            <a:picLocks noChangeAspect="1"/>
          </p:cNvPicPr>
          <p:nvPr/>
        </p:nvPicPr>
        <p:blipFill>
          <a:blip r:embed="rId1">
            <a:alphaModFix amt="5000"/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5405" y="575945"/>
            <a:ext cx="475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01 </a:t>
            </a:r>
            <a:r>
              <a:rPr lang="zh-CN" altLang="en-US" sz="2800" b="1" spc="30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数据获取与预处理</a:t>
            </a:r>
            <a:endParaRPr lang="zh-CN" altLang="en-US" sz="2800" b="1" spc="30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grpSp>
        <p:nvGrpSpPr>
          <p:cNvPr id="38" name="组合 37"/>
          <p:cNvGrpSpPr/>
          <p:nvPr>
            <p:custDataLst>
              <p:tags r:id="rId2"/>
            </p:custDataLst>
          </p:nvPr>
        </p:nvGrpSpPr>
        <p:grpSpPr>
          <a:xfrm flipH="1">
            <a:off x="590550" y="2155190"/>
            <a:ext cx="4441825" cy="919000"/>
            <a:chOff x="8144023" y="1592029"/>
            <a:chExt cx="3429628" cy="919534"/>
          </a:xfrm>
        </p:grpSpPr>
        <p:sp>
          <p:nvSpPr>
            <p:cNvPr id="39" name="文本框 38"/>
            <p:cNvSpPr txBox="1"/>
            <p:nvPr>
              <p:custDataLst>
                <p:tags r:id="rId3"/>
              </p:custDataLst>
            </p:nvPr>
          </p:nvSpPr>
          <p:spPr>
            <a:xfrm>
              <a:off x="8144023" y="1866028"/>
              <a:ext cx="3429628" cy="64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该数据集包含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1986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ea"/>
                </a:rPr>
                <a:t>张医学影像，专门用于训练目标检测模型来识别肿瘤。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 flipH="1">
              <a:off x="8144023" y="1592029"/>
              <a:ext cx="3162935" cy="36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脑部肿瘤数据集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5"/>
            </p:custDataLst>
          </p:nvPr>
        </p:nvGrpSpPr>
        <p:grpSpPr>
          <a:xfrm flipH="1">
            <a:off x="590550" y="4357370"/>
            <a:ext cx="4441825" cy="919032"/>
            <a:chOff x="8144023" y="1592029"/>
            <a:chExt cx="3429628" cy="919459"/>
          </a:xfrm>
        </p:grpSpPr>
        <p:sp>
          <p:nvSpPr>
            <p:cNvPr id="42" name="文本框 41"/>
            <p:cNvSpPr txBox="1"/>
            <p:nvPr>
              <p:custDataLst>
                <p:tags r:id="rId6"/>
              </p:custDataLst>
            </p:nvPr>
          </p:nvSpPr>
          <p:spPr>
            <a:xfrm>
              <a:off x="8144023" y="1866028"/>
              <a:ext cx="3429628" cy="645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200" b="0" i="0" u="none" strike="noStrike" cap="none" spc="0" normalizeH="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该数据集包含107位直肠癌患者的CT影像数据，每位患者包含多个切片。每张CT图像的分辨率为512×512像素。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C83DB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7"/>
              </p:custDataLst>
            </p:nvPr>
          </p:nvSpPr>
          <p:spPr>
            <a:xfrm flipH="1">
              <a:off x="8144023" y="1592029"/>
              <a:ext cx="2066925" cy="36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</a:rPr>
                <a:t>直肠癌数据集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8"/>
            </p:custDataLst>
          </p:nvPr>
        </p:nvGrpSpPr>
        <p:grpSpPr>
          <a:xfrm>
            <a:off x="6878317" y="4508362"/>
            <a:ext cx="274694" cy="366676"/>
            <a:chOff x="2448949" y="6473150"/>
            <a:chExt cx="274694" cy="366676"/>
          </a:xfrm>
          <a:solidFill>
            <a:schemeClr val="bg1"/>
          </a:solidFill>
        </p:grpSpPr>
        <p:sp>
          <p:nvSpPr>
            <p:cNvPr id="45" name="AutoShape 115"/>
            <p:cNvSpPr/>
            <p:nvPr>
              <p:custDataLst>
                <p:tags r:id="rId9"/>
              </p:custDataLst>
            </p:nvPr>
          </p:nvSpPr>
          <p:spPr bwMode="auto">
            <a:xfrm>
              <a:off x="2448949" y="6473150"/>
              <a:ext cx="274694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6" name="AutoShape 116"/>
            <p:cNvSpPr/>
            <p:nvPr>
              <p:custDataLst>
                <p:tags r:id="rId10"/>
              </p:custDataLst>
            </p:nvPr>
          </p:nvSpPr>
          <p:spPr bwMode="auto">
            <a:xfrm>
              <a:off x="2563457" y="6690903"/>
              <a:ext cx="45678" cy="688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11"/>
            </p:custDataLst>
          </p:nvPr>
        </p:nvGrpSpPr>
        <p:grpSpPr>
          <a:xfrm>
            <a:off x="5032906" y="2686531"/>
            <a:ext cx="366050" cy="366050"/>
            <a:chOff x="3868099" y="5741049"/>
            <a:chExt cx="366050" cy="366050"/>
          </a:xfrm>
          <a:solidFill>
            <a:schemeClr val="bg1"/>
          </a:solidFill>
        </p:grpSpPr>
        <p:sp>
          <p:nvSpPr>
            <p:cNvPr id="48" name="AutoShape 123"/>
            <p:cNvSpPr/>
            <p:nvPr>
              <p:custDataLst>
                <p:tags r:id="rId12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49" name="AutoShape 124"/>
            <p:cNvSpPr/>
            <p:nvPr>
              <p:custDataLst>
                <p:tags r:id="rId13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0" name="AutoShape 125"/>
            <p:cNvSpPr/>
            <p:nvPr>
              <p:custDataLst>
                <p:tags r:id="rId14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15"/>
            </p:custDataLst>
          </p:nvPr>
        </p:nvGrpSpPr>
        <p:grpSpPr>
          <a:xfrm>
            <a:off x="6832326" y="2686531"/>
            <a:ext cx="366676" cy="366051"/>
            <a:chOff x="5380483" y="5004568"/>
            <a:chExt cx="366676" cy="366051"/>
          </a:xfrm>
          <a:solidFill>
            <a:schemeClr val="bg1"/>
          </a:solidFill>
        </p:grpSpPr>
        <p:sp>
          <p:nvSpPr>
            <p:cNvPr id="52" name="AutoShape 84"/>
            <p:cNvSpPr/>
            <p:nvPr>
              <p:custDataLst>
                <p:tags r:id="rId16"/>
              </p:custDataLst>
            </p:nvPr>
          </p:nvSpPr>
          <p:spPr bwMode="auto">
            <a:xfrm>
              <a:off x="5380483" y="5004568"/>
              <a:ext cx="366676" cy="3660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3" name="AutoShape 85"/>
            <p:cNvSpPr/>
            <p:nvPr>
              <p:custDataLst>
                <p:tags r:id="rId17"/>
              </p:custDataLst>
            </p:nvPr>
          </p:nvSpPr>
          <p:spPr bwMode="auto">
            <a:xfrm>
              <a:off x="5598238" y="514160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4" name="AutoShape 86"/>
            <p:cNvSpPr/>
            <p:nvPr>
              <p:custDataLst>
                <p:tags r:id="rId18"/>
              </p:custDataLst>
            </p:nvPr>
          </p:nvSpPr>
          <p:spPr bwMode="auto">
            <a:xfrm>
              <a:off x="5598238" y="5107187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5" name="AutoShape 87"/>
            <p:cNvSpPr/>
            <p:nvPr>
              <p:custDataLst>
                <p:tags r:id="rId19"/>
              </p:custDataLst>
            </p:nvPr>
          </p:nvSpPr>
          <p:spPr bwMode="auto">
            <a:xfrm>
              <a:off x="5598238" y="5072772"/>
              <a:ext cx="102619" cy="118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6" name="AutoShape 88"/>
            <p:cNvSpPr/>
            <p:nvPr>
              <p:custDataLst>
                <p:tags r:id="rId20"/>
              </p:custDataLst>
            </p:nvPr>
          </p:nvSpPr>
          <p:spPr bwMode="auto">
            <a:xfrm>
              <a:off x="5472467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7" name="AutoShape 89"/>
            <p:cNvSpPr/>
            <p:nvPr>
              <p:custDataLst>
                <p:tags r:id="rId21"/>
              </p:custDataLst>
            </p:nvPr>
          </p:nvSpPr>
          <p:spPr bwMode="auto">
            <a:xfrm>
              <a:off x="5472467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8" name="AutoShape 90"/>
            <p:cNvSpPr/>
            <p:nvPr>
              <p:custDataLst>
                <p:tags r:id="rId22"/>
              </p:custDataLst>
            </p:nvPr>
          </p:nvSpPr>
          <p:spPr bwMode="auto">
            <a:xfrm>
              <a:off x="5472467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59" name="AutoShape 91"/>
            <p:cNvSpPr/>
            <p:nvPr>
              <p:custDataLst>
                <p:tags r:id="rId23"/>
              </p:custDataLst>
            </p:nvPr>
          </p:nvSpPr>
          <p:spPr bwMode="auto">
            <a:xfrm>
              <a:off x="5598238" y="531367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0" name="AutoShape 92"/>
            <p:cNvSpPr/>
            <p:nvPr>
              <p:custDataLst>
                <p:tags r:id="rId24"/>
              </p:custDataLst>
            </p:nvPr>
          </p:nvSpPr>
          <p:spPr bwMode="auto">
            <a:xfrm>
              <a:off x="5598238" y="5279263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1" name="AutoShape 93"/>
            <p:cNvSpPr/>
            <p:nvPr>
              <p:custDataLst>
                <p:tags r:id="rId25"/>
              </p:custDataLst>
            </p:nvPr>
          </p:nvSpPr>
          <p:spPr bwMode="auto">
            <a:xfrm>
              <a:off x="5598238" y="5244847"/>
              <a:ext cx="102619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2" name="AutoShape 94"/>
            <p:cNvSpPr/>
            <p:nvPr>
              <p:custDataLst>
                <p:tags r:id="rId26"/>
              </p:custDataLst>
            </p:nvPr>
          </p:nvSpPr>
          <p:spPr bwMode="auto">
            <a:xfrm>
              <a:off x="5472465" y="5176016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3" name="AutoShape 95"/>
            <p:cNvSpPr/>
            <p:nvPr>
              <p:custDataLst>
                <p:tags r:id="rId27"/>
              </p:custDataLst>
            </p:nvPr>
          </p:nvSpPr>
          <p:spPr bwMode="auto">
            <a:xfrm>
              <a:off x="5472465" y="5210433"/>
              <a:ext cx="228390" cy="11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4" name="AutoShape 96"/>
            <p:cNvSpPr/>
            <p:nvPr>
              <p:custDataLst>
                <p:tags r:id="rId28"/>
              </p:custDataLst>
            </p:nvPr>
          </p:nvSpPr>
          <p:spPr bwMode="auto">
            <a:xfrm>
              <a:off x="5472467" y="5050246"/>
              <a:ext cx="102619" cy="1026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9"/>
            </p:custDataLst>
          </p:nvPr>
        </p:nvGrpSpPr>
        <p:grpSpPr>
          <a:xfrm>
            <a:off x="5032593" y="4537458"/>
            <a:ext cx="366676" cy="308484"/>
            <a:chOff x="4600201" y="5775463"/>
            <a:chExt cx="366676" cy="308484"/>
          </a:xfrm>
          <a:solidFill>
            <a:schemeClr val="bg1"/>
          </a:solidFill>
        </p:grpSpPr>
        <p:sp>
          <p:nvSpPr>
            <p:cNvPr id="66" name="AutoShape 120"/>
            <p:cNvSpPr/>
            <p:nvPr>
              <p:custDataLst>
                <p:tags r:id="rId30"/>
              </p:custDataLst>
            </p:nvPr>
          </p:nvSpPr>
          <p:spPr bwMode="auto">
            <a:xfrm>
              <a:off x="4692182" y="5855558"/>
              <a:ext cx="182712" cy="1827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7" name="AutoShape 121"/>
            <p:cNvSpPr/>
            <p:nvPr>
              <p:custDataLst>
                <p:tags r:id="rId31"/>
              </p:custDataLst>
            </p:nvPr>
          </p:nvSpPr>
          <p:spPr bwMode="auto">
            <a:xfrm>
              <a:off x="4737861" y="5901235"/>
              <a:ext cx="51310" cy="51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  <p:sp>
          <p:nvSpPr>
            <p:cNvPr id="68" name="AutoShape 122"/>
            <p:cNvSpPr/>
            <p:nvPr>
              <p:custDataLst>
                <p:tags r:id="rId32"/>
              </p:custDataLst>
            </p:nvPr>
          </p:nvSpPr>
          <p:spPr bwMode="auto">
            <a:xfrm>
              <a:off x="4600201" y="5775463"/>
              <a:ext cx="366676" cy="3084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D9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endParaRPr>
            </a:p>
          </p:txBody>
        </p:sp>
      </p:grpSp>
      <p:pic>
        <p:nvPicPr>
          <p:cNvPr id="14" name="图片 13" descr="3b0284d31f48a1f6322c984bbca451f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17" name="图片 45" descr="任务流程图-第 11 页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66970" y="1722120"/>
            <a:ext cx="6798945" cy="3613150"/>
          </a:xfrm>
          <a:prstGeom prst="rect">
            <a:avLst/>
          </a:prstGeom>
        </p:spPr>
      </p:pic>
    </p:spTree>
    <p:custDataLst>
      <p:tags r:id="rId3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101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102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09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1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2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3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4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5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6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7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8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19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1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2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3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4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5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6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7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8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29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1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2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3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4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5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6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7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8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4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4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4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4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4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4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4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4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4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5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6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6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6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6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6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6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67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68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69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7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7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75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76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77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78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7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8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9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9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193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94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95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96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19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198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19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0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0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0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0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05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06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0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08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1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1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1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1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1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1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1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1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1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2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3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3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3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3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35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236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237.xml><?xml version="1.0" encoding="utf-8"?>
<p:tagLst xmlns:p="http://schemas.openxmlformats.org/presentationml/2006/main">
  <p:tag name="KSO_WM_DIAGRAM_VIRTUALLY_FRAME" val="{&quot;height&quot;:478.05,&quot;left&quot;:46.5,&quot;top&quot;:56.22503937007873,&quot;width&quot;:864.8111023622045}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4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4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4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4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45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4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4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4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4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5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6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6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6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6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65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66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6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68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6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7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7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75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78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8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8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6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8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88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8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9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9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9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9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6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9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2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0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0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0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0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0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1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2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3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3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3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3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35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36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3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4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4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4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4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4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4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4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4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4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5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6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6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6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6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6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6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6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7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7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7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7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7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7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7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7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7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8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8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8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8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8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8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8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88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8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9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9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9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9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39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98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39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0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0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0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0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05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06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07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08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09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11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12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13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14.xml><?xml version="1.0" encoding="utf-8"?>
<p:tagLst xmlns:p="http://schemas.openxmlformats.org/presentationml/2006/main">
  <p:tag name="KSO_WM_DIAGRAM_VIRTUALLY_FRAME" val="{&quot;height&quot;:478.05,&quot;left&quot;:45.875039370078774,&quot;top&quot;:56.22503937007873,&quot;width&quot;:881.75}"/>
</p:tagLst>
</file>

<file path=ppt/tags/tag415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16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1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18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1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21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2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2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2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25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26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27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9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2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33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34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6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8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DIAGRAM_VIRTUALLY_FRAME" val="{&quot;height&quot;:478.05,&quot;left&quot;:42.95,&quot;top&quot;:56.22503937007873,&quot;width&quot;:868.3611023622045}"/>
</p:tagLst>
</file>

<file path=ppt/tags/tag4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3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44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45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46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47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48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49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1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2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3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4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5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6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7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8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59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61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62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63.xml><?xml version="1.0" encoding="utf-8"?>
<p:tagLst xmlns:p="http://schemas.openxmlformats.org/presentationml/2006/main">
  <p:tag name="KSO_WM_DIAGRAM_VIRTUALLY_FRAME" val="{&quot;height&quot;:375.50149606299215,&quot;left&quot;:81.1,&quot;top&quot;:135.29850393700787,&quot;width&quot;:795.2001574803149}"/>
</p:tagLst>
</file>

<file path=ppt/tags/tag4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6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467.xml><?xml version="1.0" encoding="utf-8"?>
<p:tagLst xmlns:p="http://schemas.openxmlformats.org/presentationml/2006/main">
  <p:tag name="KSO_WM_DIAGRAM_VIRTUALLY_FRAME" val="{&quot;height&quot;:97,&quot;left&quot;:234,&quot;top&quot;:416.9,&quot;width&quot;:517.1611683618845}"/>
</p:tagLst>
</file>

<file path=ppt/tags/tag46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97,&quot;left&quot;:234,&quot;top&quot;:416.9,&quot;width&quot;:517.1611683618845}"/>
</p:tagLst>
</file>

<file path=ppt/tags/tag469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.61"/>
  <p:tag name="KSO_WM_UNIT_FILL_GRADIENT_TYPE" val="0"/>
  <p:tag name="KSO_WM_UNIT_FILL_GRADIENT_ANGLE" val="0"/>
  <p:tag name="KSO_WM_UNIT_FILL_GRADIENT_Direction" val="3"/>
  <p:tag name="KSO_WM_UNIT_FILL_TYPE" val="3"/>
  <p:tag name="KSO_WM_DIAGRAM_VIRTUALLY_FRAME" val="{&quot;height&quot;:97,&quot;left&quot;:234,&quot;top&quot;:416.9,&quot;width&quot;:517.1611683618845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DIAGRAM_VIRTUALLY_FRAME" val="{&quot;height&quot;:97,&quot;left&quot;:234,&quot;top&quot;:416.9,&quot;width&quot;:517.1611683618845}"/>
</p:tagLst>
</file>

<file path=ppt/tags/tag47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97,&quot;left&quot;:234,&quot;top&quot;:416.9,&quot;width&quot;:517.1611683618845}"/>
</p:tagLst>
</file>

<file path=ppt/tags/tag472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.61"/>
  <p:tag name="KSO_WM_UNIT_FILL_GRADIENT_TYPE" val="0"/>
  <p:tag name="KSO_WM_UNIT_FILL_GRADIENT_ANGLE" val="0"/>
  <p:tag name="KSO_WM_UNIT_FILL_GRADIENT_Direction" val="3"/>
  <p:tag name="KSO_WM_UNIT_FILL_TYPE" val="3"/>
  <p:tag name="KSO_WM_DIAGRAM_VIRTUALLY_FRAME" val="{&quot;height&quot;:97,&quot;left&quot;:234,&quot;top&quot;:416.9,&quot;width&quot;:517.1611683618845}"/>
</p:tagLst>
</file>

<file path=ppt/tags/tag473.xml><?xml version="1.0" encoding="utf-8"?>
<p:tagLst xmlns:p="http://schemas.openxmlformats.org/presentationml/2006/main">
  <p:tag name="KSO_WM_DIAGRAM_VIRTUALLY_FRAME" val="{&quot;height&quot;:97,&quot;left&quot;:234,&quot;top&quot;:416.9,&quot;width&quot;:517.1611683618845}"/>
</p:tagLst>
</file>

<file path=ppt/tags/tag4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75.xml><?xml version="1.0" encoding="utf-8"?>
<p:tagLst xmlns:p="http://schemas.openxmlformats.org/presentationml/2006/main">
  <p:tag name="COMMONDATA" val="eyJoZGlkIjoiODViY2JkMjU3NGYzZTEwMzZmMGFkZWViYmNkYWU3NDIifQ==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64.xml><?xml version="1.0" encoding="utf-8"?>
<p:tagLst xmlns:p="http://schemas.openxmlformats.org/presentationml/2006/main">
  <p:tag name="KSO_WM_DIAGRAM_VIRTUALLY_FRAME" val="{&quot;height&quot;:97,&quot;left&quot;:234,&quot;top&quot;:416.9,&quot;width&quot;:517.1611683618845}"/>
</p:tagLst>
</file>

<file path=ppt/tags/tag6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97,&quot;left&quot;:234,&quot;top&quot;:416.9,&quot;width&quot;:517.1611683618845}"/>
</p:tagLst>
</file>

<file path=ppt/tags/tag66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.61"/>
  <p:tag name="KSO_WM_UNIT_FILL_GRADIENT_TYPE" val="0"/>
  <p:tag name="KSO_WM_UNIT_FILL_GRADIENT_ANGLE" val="0"/>
  <p:tag name="KSO_WM_UNIT_FILL_GRADIENT_Direction" val="3"/>
  <p:tag name="KSO_WM_UNIT_FILL_TYPE" val="3"/>
  <p:tag name="KSO_WM_DIAGRAM_VIRTUALLY_FRAME" val="{&quot;height&quot;:97,&quot;left&quot;:234,&quot;top&quot;:416.9,&quot;width&quot;:517.1611683618845}"/>
</p:tagLst>
</file>

<file path=ppt/tags/tag67.xml><?xml version="1.0" encoding="utf-8"?>
<p:tagLst xmlns:p="http://schemas.openxmlformats.org/presentationml/2006/main">
  <p:tag name="KSO_WM_DIAGRAM_VIRTUALLY_FRAME" val="{&quot;height&quot;:97,&quot;left&quot;:234,&quot;top&quot;:416.9,&quot;width&quot;:517.1611683618845}"/>
</p:tagLst>
</file>

<file path=ppt/tags/tag6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DIAGRAM_VIRTUALLY_FRAME" val="{&quot;height&quot;:97,&quot;left&quot;:234,&quot;top&quot;:416.9,&quot;width&quot;:517.1611683618845}"/>
</p:tagLst>
</file>

<file path=ppt/tags/tag69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.61"/>
  <p:tag name="KSO_WM_UNIT_FILL_GRADIENT_TYPE" val="0"/>
  <p:tag name="KSO_WM_UNIT_FILL_GRADIENT_ANGLE" val="0"/>
  <p:tag name="KSO_WM_UNIT_FILL_GRADIENT_Direction" val="3"/>
  <p:tag name="KSO_WM_UNIT_FILL_TYPE" val="3"/>
  <p:tag name="KSO_WM_DIAGRAM_VIRTUALLY_FRAME" val="{&quot;height&quot;:97,&quot;left&quot;:234,&quot;top&quot;:416.9,&quot;width&quot;:517.161168361884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97,&quot;left&quot;:234,&quot;top&quot;:416.9,&quot;width&quot;:517.1611683618845}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73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74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75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76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77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78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79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1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2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3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4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5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6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7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8.xml><?xml version="1.0" encoding="utf-8"?>
<p:tagLst xmlns:p="http://schemas.openxmlformats.org/presentationml/2006/main">
  <p:tag name="KSO_WM_DIAGRAM_VIRTUALLY_FRAME" val="{&quot;height&quot;:227.7582677165355,&quot;left&quot;:0.05,&quot;top&quot;:242.67086614173226,&quot;width&quot;:959.95}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92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93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94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95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96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97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98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ags/tag99.xml><?xml version="1.0" encoding="utf-8"?>
<p:tagLst xmlns:p="http://schemas.openxmlformats.org/presentationml/2006/main">
  <p:tag name="KSO_WM_DIAGRAM_VIRTUALLY_FRAME" val="{&quot;height&quot;:285.17307086614176,&quot;left&quot;:88.94535433070867,&quot;top&quot;:168.51322834645669,&quot;width&quot;:367.0546456692913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雅酷黑 65W"/>
        <a:ea typeface="汉仪雅酷黑 65W"/>
        <a:cs typeface=""/>
      </a:majorFont>
      <a:minorFont>
        <a:latin typeface="汉仪雅酷黑 65W"/>
        <a:ea typeface="汉仪雅酷黑 6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 6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雅酷黑 65W"/>
        <a:ea typeface=""/>
        <a:cs typeface=""/>
        <a:font script="Jpan" typeface="ＭＳ Ｐゴシック"/>
        <a:font script="Hang" typeface="맑은 고딕"/>
        <a:font script="Hans" typeface="汉仪雅酷黑 65W"/>
        <a:font script="Hant" typeface="新細明體"/>
        <a:font script="Arab" typeface="汉仪雅酷黑 65W"/>
        <a:font script="Hebr" typeface="汉仪雅酷黑 6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雅酷黑 6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雅酷黑 6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雅酷黑 65W"/>
        <a:ea typeface=""/>
        <a:cs typeface=""/>
        <a:font script="Jpan" typeface="ＭＳ Ｐゴシック"/>
        <a:font script="Hang" typeface="맑은 고딕"/>
        <a:font script="Hans" typeface="汉仪雅酷黑 65W"/>
        <a:font script="Hant" typeface="新細明體"/>
        <a:font script="Arab" typeface="汉仪雅酷黑 65W"/>
        <a:font script="Hebr" typeface="汉仪雅酷黑 6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雅酷黑 6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1942</Words>
  <Application>WPS 演示</Application>
  <PresentationFormat>宽屏</PresentationFormat>
  <Paragraphs>285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Arial</vt:lpstr>
      <vt:lpstr>宋体</vt:lpstr>
      <vt:lpstr>Wingdings</vt:lpstr>
      <vt:lpstr>汉仪雅酷黑 65W</vt:lpstr>
      <vt:lpstr>Wingdings</vt:lpstr>
      <vt:lpstr>微软雅黑</vt:lpstr>
      <vt:lpstr>Arial Unicode MS</vt:lpstr>
      <vt:lpstr>黑体</vt:lpstr>
      <vt:lpstr>汉仪粗简黑简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-O-个木阿</cp:lastModifiedBy>
  <cp:revision>164</cp:revision>
  <dcterms:created xsi:type="dcterms:W3CDTF">2019-06-19T02:08:00Z</dcterms:created>
  <dcterms:modified xsi:type="dcterms:W3CDTF">2025-06-30T03:46:53Z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747B82BE5F234CC98024646AD75C1058_11</vt:lpwstr>
  </property>
  <property fmtid="{D5CDD505-2E9C-101B-9397-08002B2CF9AE}" pid="4" name="KSOTemplateUUID">
    <vt:lpwstr>v1.0_mb_TUNrRxIQBeB8us0eMEtrCw==</vt:lpwstr>
  </property>
</Properties>
</file>